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63"/>
  </p:notesMasterIdLst>
  <p:sldIdLst>
    <p:sldId id="339" r:id="rId3"/>
    <p:sldId id="634" r:id="rId4"/>
    <p:sldId id="635" r:id="rId5"/>
    <p:sldId id="636" r:id="rId6"/>
    <p:sldId id="638" r:id="rId7"/>
    <p:sldId id="639" r:id="rId8"/>
    <p:sldId id="545" r:id="rId9"/>
    <p:sldId id="376" r:id="rId10"/>
    <p:sldId id="426" r:id="rId11"/>
    <p:sldId id="427" r:id="rId12"/>
    <p:sldId id="429" r:id="rId13"/>
    <p:sldId id="430" r:id="rId14"/>
    <p:sldId id="431" r:id="rId15"/>
    <p:sldId id="432" r:id="rId16"/>
    <p:sldId id="433" r:id="rId17"/>
    <p:sldId id="434" r:id="rId18"/>
    <p:sldId id="435" r:id="rId19"/>
    <p:sldId id="436" r:id="rId20"/>
    <p:sldId id="437" r:id="rId21"/>
    <p:sldId id="438" r:id="rId22"/>
    <p:sldId id="439" r:id="rId23"/>
    <p:sldId id="440" r:id="rId24"/>
    <p:sldId id="441" r:id="rId25"/>
    <p:sldId id="442" r:id="rId26"/>
    <p:sldId id="493" r:id="rId27"/>
    <p:sldId id="503" r:id="rId28"/>
    <p:sldId id="539" r:id="rId29"/>
    <p:sldId id="546" r:id="rId30"/>
    <p:sldId id="547" r:id="rId31"/>
    <p:sldId id="548" r:id="rId32"/>
    <p:sldId id="540" r:id="rId33"/>
    <p:sldId id="549" r:id="rId34"/>
    <p:sldId id="550" r:id="rId35"/>
    <p:sldId id="543" r:id="rId36"/>
    <p:sldId id="554" r:id="rId37"/>
    <p:sldId id="631" r:id="rId38"/>
    <p:sldId id="542" r:id="rId39"/>
    <p:sldId id="510" r:id="rId40"/>
    <p:sldId id="558" r:id="rId41"/>
    <p:sldId id="512" r:id="rId42"/>
    <p:sldId id="559" r:id="rId43"/>
    <p:sldId id="633" r:id="rId44"/>
    <p:sldId id="640" r:id="rId45"/>
    <p:sldId id="641" r:id="rId46"/>
    <p:sldId id="642" r:id="rId47"/>
    <p:sldId id="643" r:id="rId48"/>
    <p:sldId id="644" r:id="rId49"/>
    <p:sldId id="645" r:id="rId50"/>
    <p:sldId id="651" r:id="rId51"/>
    <p:sldId id="652" r:id="rId52"/>
    <p:sldId id="656" r:id="rId53"/>
    <p:sldId id="663" r:id="rId54"/>
    <p:sldId id="664" r:id="rId55"/>
    <p:sldId id="665" r:id="rId56"/>
    <p:sldId id="666" r:id="rId57"/>
    <p:sldId id="667" r:id="rId58"/>
    <p:sldId id="668" r:id="rId59"/>
    <p:sldId id="669" r:id="rId60"/>
    <p:sldId id="670" r:id="rId61"/>
    <p:sldId id="671"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236"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A8B26-9EA1-4B11-9440-3DDCFBA8C553}" type="datetimeFigureOut">
              <a:rPr lang="en-IN" smtClean="0"/>
              <a:pPr/>
              <a:t>06-03-2019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BA1778-7C7A-491D-BE0E-F9EC6FEB7DA2}" type="slidenum">
              <a:rPr lang="en-IN" smtClean="0"/>
              <a:pPr/>
              <a:t>‹#›</a:t>
            </a:fld>
            <a:endParaRPr lang="en-IN"/>
          </a:p>
        </p:txBody>
      </p:sp>
    </p:spTree>
    <p:extLst>
      <p:ext uri="{BB962C8B-B14F-4D97-AF65-F5344CB8AC3E}">
        <p14:creationId xmlns:p14="http://schemas.microsoft.com/office/powerpoint/2010/main" xmlns="" val="2996189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p:txBody>
          <a:bodyPr/>
          <a:lstStyle/>
          <a:p>
            <a:pPr>
              <a:defRPr/>
            </a:pPr>
            <a:r>
              <a:rPr lang="en-US" smtClean="0">
                <a:latin typeface="Arial" pitchFamily="34" charset="0"/>
              </a:rPr>
              <a:t>ESCI 307, Fall 2003, Lecture 14</a:t>
            </a:r>
          </a:p>
        </p:txBody>
      </p:sp>
      <p:sp>
        <p:nvSpPr>
          <p:cNvPr id="197635" name="Rectangle 7"/>
          <p:cNvSpPr>
            <a:spLocks noGrp="1" noChangeArrowheads="1"/>
          </p:cNvSpPr>
          <p:nvPr>
            <p:ph type="sldNum" sz="quarter" idx="5"/>
          </p:nvPr>
        </p:nvSpPr>
        <p:spPr bwMode="auto">
          <a:noFill/>
          <a:ln>
            <a:miter lim="800000"/>
            <a:headEnd/>
            <a:tailEnd/>
          </a:ln>
        </p:spPr>
        <p:txBody>
          <a:bodyPr/>
          <a:lstStyle/>
          <a:p>
            <a:fld id="{E6E538E4-4972-481A-B57C-DE973F2F1D72}" type="slidenum">
              <a:rPr lang="en-US" smtClean="0">
                <a:latin typeface="Arial" pitchFamily="34" charset="0"/>
                <a:cs typeface="Arial" pitchFamily="34" charset="0"/>
              </a:rPr>
              <a:pPr/>
              <a:t>3</a:t>
            </a:fld>
            <a:endParaRPr lang="en-US" smtClean="0">
              <a:latin typeface="Arial" pitchFamily="34" charset="0"/>
              <a:cs typeface="Arial" pitchFamily="34" charset="0"/>
            </a:endParaRPr>
          </a:p>
        </p:txBody>
      </p:sp>
      <p:sp>
        <p:nvSpPr>
          <p:cNvPr id="197636" name="Rectangle 2"/>
          <p:cNvSpPr>
            <a:spLocks noRot="1" noChangeArrowheads="1" noTextEdit="1"/>
          </p:cNvSpPr>
          <p:nvPr>
            <p:ph type="sldImg"/>
          </p:nvPr>
        </p:nvSpPr>
        <p:spPr bwMode="auto">
          <a:noFill/>
          <a:ln>
            <a:solidFill>
              <a:srgbClr val="000000"/>
            </a:solidFill>
            <a:miter lim="800000"/>
            <a:headEnd/>
            <a:tailEnd/>
          </a:ln>
        </p:spPr>
      </p:sp>
      <p:sp>
        <p:nvSpPr>
          <p:cNvPr id="19763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The ice cores can be taken from thousands of feet deep, but the length of the core depends on the length of the drill bit.  Most drill bits are 4-6 meters long so scientists get extremely long ice cores (over 2000 meters) from increments of 4-6 meters.</a:t>
            </a:r>
          </a:p>
        </p:txBody>
      </p:sp>
      <p:sp>
        <p:nvSpPr>
          <p:cNvPr id="184324" name="Slide Number Placeholder 3"/>
          <p:cNvSpPr>
            <a:spLocks noGrp="1"/>
          </p:cNvSpPr>
          <p:nvPr>
            <p:ph type="sldNum" sz="quarter" idx="5"/>
          </p:nvPr>
        </p:nvSpPr>
        <p:spPr bwMode="auto">
          <a:noFill/>
          <a:ln>
            <a:miter lim="800000"/>
            <a:headEnd/>
            <a:tailEnd/>
          </a:ln>
        </p:spPr>
        <p:txBody>
          <a:bodyPr/>
          <a:lstStyle/>
          <a:p>
            <a:fld id="{D6FBA5D7-B42B-4D6B-A893-9B4EDD6DD1E4}" type="slidenum">
              <a:rPr lang="en-US" smtClean="0">
                <a:latin typeface="Calibri" pitchFamily="34" charset="0"/>
                <a:cs typeface="Arial" pitchFamily="34" charset="0"/>
              </a:rPr>
              <a:pPr/>
              <a:t>51</a:t>
            </a:fld>
            <a:endParaRPr lang="en-US" smtClean="0">
              <a:latin typeface="Calibri" pitchFamily="34" charset="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The summer bands appear white because the snow experiences 24 hours of sunlight in the polar regions.  This changes the texture compared to the 0 hours of sunlight that it receives in the winter.</a:t>
            </a:r>
          </a:p>
        </p:txBody>
      </p:sp>
      <p:sp>
        <p:nvSpPr>
          <p:cNvPr id="189444" name="Slide Number Placeholder 3"/>
          <p:cNvSpPr>
            <a:spLocks noGrp="1"/>
          </p:cNvSpPr>
          <p:nvPr>
            <p:ph type="sldNum" sz="quarter" idx="5"/>
          </p:nvPr>
        </p:nvSpPr>
        <p:spPr bwMode="auto">
          <a:noFill/>
          <a:ln>
            <a:miter lim="800000"/>
            <a:headEnd/>
            <a:tailEnd/>
          </a:ln>
        </p:spPr>
        <p:txBody>
          <a:bodyPr/>
          <a:lstStyle/>
          <a:p>
            <a:fld id="{517C17F0-02A5-47FF-9467-D7C78BE10909}" type="slidenum">
              <a:rPr lang="en-US" smtClean="0">
                <a:latin typeface="Calibri" pitchFamily="34" charset="0"/>
                <a:cs typeface="Arial" pitchFamily="34" charset="0"/>
              </a:rPr>
              <a:pPr/>
              <a:t>52</a:t>
            </a:fld>
            <a:endParaRPr lang="en-US" smtClean="0">
              <a:latin typeface="Calibri" pitchFamily="34" charset="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3D95EBB-BB43-42F8-B092-C93442123EB3}" type="slidenum">
              <a:rPr lang="en-US" smtClean="0">
                <a:solidFill>
                  <a:srgbClr val="000000"/>
                </a:solidFill>
                <a:latin typeface="Arial" pitchFamily="34" charset="0"/>
                <a:cs typeface="Arial" pitchFamily="34" charset="0"/>
              </a:rPr>
              <a:pPr/>
              <a:t>54</a:t>
            </a:fld>
            <a:endParaRPr lang="en-US" smtClean="0">
              <a:solidFill>
                <a:srgbClr val="000000"/>
              </a:solidFill>
              <a:latin typeface="Arial" pitchFamily="34" charset="0"/>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9149504-5EB8-4ACC-9CDE-16A8F2D32068}" type="slidenum">
              <a:rPr lang="en-US" smtClean="0">
                <a:solidFill>
                  <a:srgbClr val="000000"/>
                </a:solidFill>
                <a:latin typeface="Arial" pitchFamily="34" charset="0"/>
                <a:cs typeface="Arial" pitchFamily="34" charset="0"/>
              </a:rPr>
              <a:pPr/>
              <a:t>56</a:t>
            </a:fld>
            <a:endParaRPr lang="en-US" smtClean="0">
              <a:solidFill>
                <a:srgbClr val="000000"/>
              </a:solidFill>
              <a:latin typeface="Arial"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p:txBody>
          <a:bodyPr/>
          <a:lstStyle/>
          <a:p>
            <a:pPr>
              <a:defRPr/>
            </a:pPr>
            <a:r>
              <a:rPr lang="en-US" smtClean="0">
                <a:latin typeface="Arial" pitchFamily="34" charset="0"/>
              </a:rPr>
              <a:t>ESCI 307, Fall 2003, Lecture 14</a:t>
            </a:r>
          </a:p>
        </p:txBody>
      </p:sp>
      <p:sp>
        <p:nvSpPr>
          <p:cNvPr id="198659" name="Rectangle 7"/>
          <p:cNvSpPr>
            <a:spLocks noGrp="1" noChangeArrowheads="1"/>
          </p:cNvSpPr>
          <p:nvPr>
            <p:ph type="sldNum" sz="quarter" idx="5"/>
          </p:nvPr>
        </p:nvSpPr>
        <p:spPr bwMode="auto">
          <a:noFill/>
          <a:ln>
            <a:miter lim="800000"/>
            <a:headEnd/>
            <a:tailEnd/>
          </a:ln>
        </p:spPr>
        <p:txBody>
          <a:bodyPr/>
          <a:lstStyle/>
          <a:p>
            <a:fld id="{9BD7B8D2-F2BC-48C7-83C2-A1242D35040E}" type="slidenum">
              <a:rPr lang="en-US" smtClean="0">
                <a:latin typeface="Arial" pitchFamily="34" charset="0"/>
                <a:cs typeface="Arial" pitchFamily="34" charset="0"/>
              </a:rPr>
              <a:pPr/>
              <a:t>4</a:t>
            </a:fld>
            <a:endParaRPr lang="en-US" smtClean="0">
              <a:latin typeface="Arial" pitchFamily="34" charset="0"/>
              <a:cs typeface="Arial" pitchFamily="34" charset="0"/>
            </a:endParaRPr>
          </a:p>
        </p:txBody>
      </p:sp>
      <p:sp>
        <p:nvSpPr>
          <p:cNvPr id="198660" name="Rectangle 2"/>
          <p:cNvSpPr>
            <a:spLocks noRot="1" noChangeArrowheads="1" noTextEdit="1"/>
          </p:cNvSpPr>
          <p:nvPr>
            <p:ph type="sldImg"/>
          </p:nvPr>
        </p:nvSpPr>
        <p:spPr bwMode="auto">
          <a:noFill/>
          <a:ln>
            <a:solidFill>
              <a:srgbClr val="000000"/>
            </a:solidFill>
            <a:miter lim="800000"/>
            <a:headEnd/>
            <a:tailEnd/>
          </a:ln>
        </p:spPr>
      </p:sp>
      <p:sp>
        <p:nvSpPr>
          <p:cNvPr id="19866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p:cNvSpPr>
            <a:spLocks noGrp="1" noChangeArrowheads="1"/>
          </p:cNvSpPr>
          <p:nvPr>
            <p:ph type="sldNum" sz="quarter" idx="5"/>
          </p:nvPr>
        </p:nvSpPr>
        <p:spPr>
          <a:noFill/>
        </p:spPr>
        <p:txBody>
          <a:bodyPr/>
          <a:lstStyle/>
          <a:p>
            <a:fld id="{8D496E4A-DB1B-4FF4-B3DD-4C0CF2C427E1}" type="slidenum">
              <a:rPr lang="en-US" altLang="en-US">
                <a:solidFill>
                  <a:prstClr val="black"/>
                </a:solidFill>
              </a:rPr>
              <a:pPr/>
              <a:t>10</a:t>
            </a:fld>
            <a:endParaRPr lang="en-US" altLang="en-US">
              <a:solidFill>
                <a:prstClr val="black"/>
              </a:solidFill>
            </a:endParaRPr>
          </a:p>
        </p:txBody>
      </p:sp>
      <p:sp>
        <p:nvSpPr>
          <p:cNvPr id="17411" name="Rectangle 2"/>
          <p:cNvSpPr>
            <a:spLocks noGrp="1" noRot="1" noChangeAspect="1" noChangeArrowheads="1" noTextEdit="1"/>
          </p:cNvSpPr>
          <p:nvPr>
            <p:ph type="sldImg"/>
          </p:nvPr>
        </p:nvSpPr>
        <p:spPr>
          <a:xfrm>
            <a:off x="1422400" y="776288"/>
            <a:ext cx="4025900" cy="3019425"/>
          </a:xfrm>
          <a:solidFill>
            <a:srgbClr val="FFFFFF"/>
          </a:solidFill>
          <a:ln/>
        </p:spPr>
      </p:sp>
      <p:sp>
        <p:nvSpPr>
          <p:cNvPr id="17412" name="Rectangle 3"/>
          <p:cNvSpPr>
            <a:spLocks noGrp="1" noChangeArrowheads="1"/>
          </p:cNvSpPr>
          <p:nvPr>
            <p:ph type="body" idx="1"/>
          </p:nvPr>
        </p:nvSpPr>
        <p:spPr>
          <a:xfrm>
            <a:off x="893763" y="4359275"/>
            <a:ext cx="5070475" cy="4133850"/>
          </a:xfrm>
          <a:noFill/>
          <a:ln/>
        </p:spPr>
        <p:txBody>
          <a:bodyPr lIns="89867" tIns="44934" rIns="89867" bIns="44934"/>
          <a:lstStyle/>
          <a:p>
            <a:endParaRPr lang="en-US" altLang="en-US" smtClean="0"/>
          </a:p>
        </p:txBody>
      </p:sp>
    </p:spTree>
    <p:extLst>
      <p:ext uri="{BB962C8B-B14F-4D97-AF65-F5344CB8AC3E}">
        <p14:creationId xmlns:p14="http://schemas.microsoft.com/office/powerpoint/2010/main" xmlns="" val="4207545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endParaRPr>
          </a:p>
        </p:txBody>
      </p:sp>
      <p:sp>
        <p:nvSpPr>
          <p:cNvPr id="169988" name="Slide Number Placeholder 3"/>
          <p:cNvSpPr>
            <a:spLocks noGrp="1"/>
          </p:cNvSpPr>
          <p:nvPr>
            <p:ph type="sldNum" sz="quarter" idx="5"/>
          </p:nvPr>
        </p:nvSpPr>
        <p:spPr bwMode="auto">
          <a:noFill/>
          <a:ln>
            <a:miter lim="800000"/>
            <a:headEnd/>
            <a:tailEnd/>
          </a:ln>
        </p:spPr>
        <p:txBody>
          <a:bodyPr/>
          <a:lstStyle/>
          <a:p>
            <a:fld id="{2C7D462F-CC60-41CD-9E92-E0EBE2DE8749}" type="slidenum">
              <a:rPr lang="en-US" smtClean="0">
                <a:latin typeface="Arial" pitchFamily="34" charset="0"/>
                <a:cs typeface="Arial" pitchFamily="34" charset="0"/>
              </a:rPr>
              <a:pPr/>
              <a:t>43</a:t>
            </a:fld>
            <a:endParaRPr lang="en-US" smtClean="0">
              <a:latin typeface="Arial" pitchFamily="34" charset="0"/>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endParaRPr>
          </a:p>
        </p:txBody>
      </p:sp>
      <p:sp>
        <p:nvSpPr>
          <p:cNvPr id="171012" name="Slide Number Placeholder 3"/>
          <p:cNvSpPr>
            <a:spLocks noGrp="1"/>
          </p:cNvSpPr>
          <p:nvPr>
            <p:ph type="sldNum" sz="quarter" idx="5"/>
          </p:nvPr>
        </p:nvSpPr>
        <p:spPr bwMode="auto">
          <a:noFill/>
          <a:ln>
            <a:miter lim="800000"/>
            <a:headEnd/>
            <a:tailEnd/>
          </a:ln>
        </p:spPr>
        <p:txBody>
          <a:bodyPr/>
          <a:lstStyle/>
          <a:p>
            <a:fld id="{B3F81F45-F9DE-41EF-AB50-9A6E5A32A012}" type="slidenum">
              <a:rPr lang="en-US" smtClean="0">
                <a:latin typeface="Arial" pitchFamily="34" charset="0"/>
                <a:cs typeface="Arial" pitchFamily="34" charset="0"/>
              </a:rPr>
              <a:pPr/>
              <a:t>44</a:t>
            </a:fld>
            <a:endParaRPr lang="en-US" smtClean="0">
              <a:latin typeface="Arial" pitchFamily="34" charset="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bwMode="auto">
          <a:noFill/>
          <a:ln>
            <a:miter lim="800000"/>
            <a:headEnd/>
            <a:tailEnd/>
          </a:ln>
        </p:spPr>
        <p:txBody>
          <a:bodyPr/>
          <a:lstStyle/>
          <a:p>
            <a:fld id="{B8DCF650-0D71-4587-A9D5-C0BB98C21CE5}" type="slidenum">
              <a:rPr lang="en-US" smtClean="0">
                <a:latin typeface="Calibri" pitchFamily="34" charset="0"/>
                <a:cs typeface="Arial" pitchFamily="34" charset="0"/>
              </a:rPr>
              <a:pPr/>
              <a:t>45</a:t>
            </a:fld>
            <a:endParaRPr lang="en-US" smtClean="0">
              <a:latin typeface="Calibri" pitchFamily="34" charset="0"/>
              <a:cs typeface="Arial" pitchFamily="34" charset="0"/>
            </a:endParaRPr>
          </a:p>
        </p:txBody>
      </p:sp>
      <p:sp>
        <p:nvSpPr>
          <p:cNvPr id="172035" name="Rectangle 2"/>
          <p:cNvSpPr>
            <a:spLocks noChangeArrowheads="1" noTextEdit="1"/>
          </p:cNvSpPr>
          <p:nvPr>
            <p:ph type="sldImg"/>
          </p:nvPr>
        </p:nvSpPr>
        <p:spPr bwMode="auto">
          <a:solidFill>
            <a:srgbClr val="FFFFFF"/>
          </a:solidFill>
          <a:ln>
            <a:solidFill>
              <a:srgbClr val="000000"/>
            </a:solidFill>
            <a:miter lim="800000"/>
            <a:headEnd/>
            <a:tailEnd/>
          </a:ln>
        </p:spPr>
      </p:sp>
      <p:sp>
        <p:nvSpPr>
          <p:cNvPr id="172036" name="Rectangle 3"/>
          <p:cNvSpPr>
            <a:spLocks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bwMode="auto">
          <a:noFill/>
          <a:ln>
            <a:miter lim="800000"/>
            <a:headEnd/>
            <a:tailEnd/>
          </a:ln>
        </p:spPr>
        <p:txBody>
          <a:bodyPr/>
          <a:lstStyle/>
          <a:p>
            <a:fld id="{67E467D0-C42D-477E-AE60-3AFA6FD29DAE}" type="slidenum">
              <a:rPr lang="en-US" smtClean="0">
                <a:latin typeface="Calibri" pitchFamily="34" charset="0"/>
                <a:cs typeface="Arial" pitchFamily="34" charset="0"/>
              </a:rPr>
              <a:pPr/>
              <a:t>46</a:t>
            </a:fld>
            <a:endParaRPr lang="en-US" smtClean="0">
              <a:latin typeface="Calibri" pitchFamily="34" charset="0"/>
              <a:cs typeface="Arial" pitchFamily="34" charset="0"/>
            </a:endParaRPr>
          </a:p>
        </p:txBody>
      </p:sp>
      <p:sp>
        <p:nvSpPr>
          <p:cNvPr id="173059" name="Rectangle 2"/>
          <p:cNvSpPr>
            <a:spLocks noChangeArrowheads="1" noTextEdit="1"/>
          </p:cNvSpPr>
          <p:nvPr>
            <p:ph type="sldImg"/>
          </p:nvPr>
        </p:nvSpPr>
        <p:spPr bwMode="auto">
          <a:solidFill>
            <a:srgbClr val="FFFFFF"/>
          </a:solidFill>
          <a:ln>
            <a:solidFill>
              <a:srgbClr val="000000"/>
            </a:solidFill>
            <a:miter lim="800000"/>
            <a:headEnd/>
            <a:tailEnd/>
          </a:ln>
        </p:spPr>
      </p:sp>
      <p:sp>
        <p:nvSpPr>
          <p:cNvPr id="173060" name="Rectangle 3"/>
          <p:cNvSpPr>
            <a:spLocks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bwMode="auto">
          <a:noFill/>
          <a:ln>
            <a:miter lim="800000"/>
            <a:headEnd/>
            <a:tailEnd/>
          </a:ln>
        </p:spPr>
        <p:txBody>
          <a:bodyPr/>
          <a:lstStyle/>
          <a:p>
            <a:fld id="{22C68556-D53A-4A75-82D1-6762247FA4C4}" type="slidenum">
              <a:rPr lang="en-US" smtClean="0">
                <a:latin typeface="Calibri" pitchFamily="34" charset="0"/>
                <a:cs typeface="Arial" pitchFamily="34" charset="0"/>
              </a:rPr>
              <a:pPr/>
              <a:t>47</a:t>
            </a:fld>
            <a:endParaRPr lang="en-US" smtClean="0">
              <a:latin typeface="Calibri" pitchFamily="34" charset="0"/>
              <a:cs typeface="Arial" pitchFamily="34" charset="0"/>
            </a:endParaRPr>
          </a:p>
        </p:txBody>
      </p:sp>
      <p:sp>
        <p:nvSpPr>
          <p:cNvPr id="174083" name="Rectangle 2"/>
          <p:cNvSpPr>
            <a:spLocks noChangeArrowheads="1" noTextEdit="1"/>
          </p:cNvSpPr>
          <p:nvPr>
            <p:ph type="sldImg"/>
          </p:nvPr>
        </p:nvSpPr>
        <p:spPr bwMode="auto">
          <a:solidFill>
            <a:srgbClr val="FFFFFF"/>
          </a:solidFill>
          <a:ln>
            <a:solidFill>
              <a:srgbClr val="000000"/>
            </a:solidFill>
            <a:miter lim="800000"/>
            <a:headEnd/>
            <a:tailEnd/>
          </a:ln>
        </p:spPr>
      </p:sp>
      <p:sp>
        <p:nvSpPr>
          <p:cNvPr id="174084" name="Rectangle 3"/>
          <p:cNvSpPr>
            <a:spLocks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bwMode="auto">
          <a:noFill/>
          <a:ln>
            <a:miter lim="800000"/>
            <a:headEnd/>
            <a:tailEnd/>
          </a:ln>
        </p:spPr>
        <p:txBody>
          <a:bodyPr/>
          <a:lstStyle/>
          <a:p>
            <a:fld id="{D7B78632-931D-47F7-AB3F-719B8C7B5D86}" type="slidenum">
              <a:rPr lang="en-US" smtClean="0">
                <a:latin typeface="Calibri" pitchFamily="34" charset="0"/>
                <a:cs typeface="Arial" pitchFamily="34" charset="0"/>
              </a:rPr>
              <a:pPr/>
              <a:t>48</a:t>
            </a:fld>
            <a:endParaRPr lang="en-US" smtClean="0">
              <a:latin typeface="Calibri" pitchFamily="34" charset="0"/>
              <a:cs typeface="Arial" pitchFamily="34" charset="0"/>
            </a:endParaRPr>
          </a:p>
        </p:txBody>
      </p:sp>
      <p:sp>
        <p:nvSpPr>
          <p:cNvPr id="175107" name="Rectangle 2"/>
          <p:cNvSpPr>
            <a:spLocks noChangeArrowheads="1" noTextEdit="1"/>
          </p:cNvSpPr>
          <p:nvPr>
            <p:ph type="sldImg"/>
          </p:nvPr>
        </p:nvSpPr>
        <p:spPr bwMode="auto">
          <a:solidFill>
            <a:srgbClr val="FFFFFF"/>
          </a:solidFill>
          <a:ln>
            <a:solidFill>
              <a:srgbClr val="000000"/>
            </a:solidFill>
            <a:miter lim="800000"/>
            <a:headEnd/>
            <a:tailEnd/>
          </a:ln>
        </p:spPr>
      </p:sp>
      <p:sp>
        <p:nvSpPr>
          <p:cNvPr id="175108" name="Rectangle 3"/>
          <p:cNvSpPr>
            <a:spLocks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1DFCE27-79B7-49AB-A757-9BCFB0C6A179}" type="datetimeFigureOut">
              <a:rPr lang="en-IN" smtClean="0"/>
              <a:pPr/>
              <a:t>06-03-2019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66E4D4-D8E3-48C4-9BC5-93C172ABDEF4}"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1DFCE27-79B7-49AB-A757-9BCFB0C6A179}" type="datetimeFigureOut">
              <a:rPr lang="en-IN" smtClean="0"/>
              <a:pPr/>
              <a:t>06-03-2019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66E4D4-D8E3-48C4-9BC5-93C172ABDEF4}"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1DFCE27-79B7-49AB-A757-9BCFB0C6A179}" type="datetimeFigureOut">
              <a:rPr lang="en-IN" smtClean="0"/>
              <a:pPr/>
              <a:t>06-03-2019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66E4D4-D8E3-48C4-9BC5-93C172ABDEF4}"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IN"/>
          </a:p>
        </p:txBody>
      </p:sp>
      <p:sp>
        <p:nvSpPr>
          <p:cNvPr id="3" name="SmartArt Placeholder 2"/>
          <p:cNvSpPr>
            <a:spLocks noGrp="1"/>
          </p:cNvSpPr>
          <p:nvPr>
            <p:ph type="dgm" idx="1"/>
          </p:nvPr>
        </p:nvSpPr>
        <p:spPr>
          <a:xfrm>
            <a:off x="685800" y="1981200"/>
            <a:ext cx="7772400" cy="4114800"/>
          </a:xfrm>
        </p:spPr>
        <p:txBody>
          <a:bodyPr/>
          <a:lstStyle/>
          <a:p>
            <a:pPr lvl="0"/>
            <a:endParaRPr lang="en-IN"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E275D6B7-6141-40CB-B925-1F8670AA9929}"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smtClean="0"/>
            </a:lvl1pPr>
          </a:lstStyle>
          <a:p>
            <a:pPr>
              <a:defRPr/>
            </a:pPr>
            <a:fld id="{6D794F73-FBE3-48C3-8F9B-655795C78E7C}" type="datetimeFigureOut">
              <a:rPr lang="en-GB">
                <a:solidFill>
                  <a:prstClr val="black">
                    <a:tint val="75000"/>
                  </a:prstClr>
                </a:solidFill>
              </a:rPr>
              <a:pPr>
                <a:defRPr/>
              </a:pPr>
              <a:t>06/03/2019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smtClean="0"/>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C4996F64-AA44-499D-9075-9C08EEFC656A}" type="slidenum">
              <a:rPr lang="en-GB"/>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smtClean="0"/>
            </a:lvl1pPr>
          </a:lstStyle>
          <a:p>
            <a:pPr>
              <a:defRPr/>
            </a:pPr>
            <a:fld id="{63C24919-933E-4A17-8D6C-FA8326616F7E}" type="datetimeFigureOut">
              <a:rPr lang="en-GB">
                <a:solidFill>
                  <a:prstClr val="black">
                    <a:tint val="75000"/>
                  </a:prstClr>
                </a:solidFill>
              </a:rPr>
              <a:pPr>
                <a:defRPr/>
              </a:pPr>
              <a:t>06/03/2019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smtClean="0"/>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689767F-6FA6-447B-A7FE-09535B397F72}" type="slidenum">
              <a:rPr lang="en-GB"/>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GB"/>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mtClean="0"/>
            </a:lvl1pPr>
          </a:lstStyle>
          <a:p>
            <a:pPr>
              <a:defRPr/>
            </a:pPr>
            <a:fld id="{7B2818F6-EF16-4417-A9A4-BB4521BBF90E}" type="datetimeFigureOut">
              <a:rPr lang="en-GB">
                <a:solidFill>
                  <a:prstClr val="black">
                    <a:tint val="75000"/>
                  </a:prstClr>
                </a:solidFill>
              </a:rPr>
              <a:pPr>
                <a:defRPr/>
              </a:pPr>
              <a:t>06/03/2019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smtClean="0"/>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A61D487-923C-41AE-A431-6BA4C4596FB1}" type="slidenum">
              <a:rPr lang="en-GB"/>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smtClean="0"/>
            </a:lvl1pPr>
          </a:lstStyle>
          <a:p>
            <a:pPr>
              <a:defRPr/>
            </a:pPr>
            <a:fld id="{531090F0-0083-4F48-9C17-A9753FC77E35}" type="datetimeFigureOut">
              <a:rPr lang="en-GB">
                <a:solidFill>
                  <a:prstClr val="black">
                    <a:tint val="75000"/>
                  </a:prstClr>
                </a:solidFill>
              </a:rPr>
              <a:pPr>
                <a:defRPr/>
              </a:pPr>
              <a:t>06/03/2019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lvl1pPr>
              <a:defRPr smtClean="0"/>
            </a:lvl1pPr>
          </a:lstStyle>
          <a:p>
            <a:pPr>
              <a:defRPr/>
            </a:pP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484B0C2E-11AA-400B-9EBB-2A844DF878B5}" type="slidenum">
              <a:rPr lang="en-GB"/>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smtClean="0"/>
            </a:lvl1pPr>
          </a:lstStyle>
          <a:p>
            <a:pPr>
              <a:defRPr/>
            </a:pPr>
            <a:fld id="{7CA36158-3FE1-41EA-9BFA-11494748AF37}" type="datetimeFigureOut">
              <a:rPr lang="en-GB">
                <a:solidFill>
                  <a:prstClr val="black">
                    <a:tint val="75000"/>
                  </a:prstClr>
                </a:solidFill>
              </a:rPr>
              <a:pPr>
                <a:defRPr/>
              </a:pPr>
              <a:t>06/03/2019</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lvl1pPr>
              <a:defRPr smtClean="0"/>
            </a:lvl1pPr>
          </a:lstStyle>
          <a:p>
            <a:pPr>
              <a:defRPr/>
            </a:pPr>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E86354F9-C073-4FBA-A827-09311978B4D4}" type="slidenum">
              <a:rPr lang="en-GB"/>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smtClean="0"/>
            </a:lvl1pPr>
          </a:lstStyle>
          <a:p>
            <a:pPr>
              <a:defRPr/>
            </a:pPr>
            <a:fld id="{090B2D98-233E-46A3-80A9-86E042F40B63}" type="datetimeFigureOut">
              <a:rPr lang="en-GB">
                <a:solidFill>
                  <a:prstClr val="black">
                    <a:tint val="75000"/>
                  </a:prstClr>
                </a:solidFill>
              </a:rPr>
              <a:pPr>
                <a:defRPr/>
              </a:pPr>
              <a:t>06/03/2019</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lvl1pPr>
              <a:defRPr smtClean="0"/>
            </a:lvl1pPr>
          </a:lstStyle>
          <a:p>
            <a:pPr>
              <a:defRPr/>
            </a:pPr>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BFF9B0F3-C4CE-400E-97BB-0B4765A238C5}" type="slidenum">
              <a:rPr lang="en-GB"/>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lvl1pPr>
          </a:lstStyle>
          <a:p>
            <a:pPr>
              <a:defRPr/>
            </a:pPr>
            <a:fld id="{BAD3A0E8-D6B0-4C31-8883-023FAFFB53A0}" type="datetimeFigureOut">
              <a:rPr lang="en-GB">
                <a:solidFill>
                  <a:prstClr val="black">
                    <a:tint val="75000"/>
                  </a:prstClr>
                </a:solidFill>
              </a:rPr>
              <a:pPr>
                <a:defRPr/>
              </a:pPr>
              <a:t>06/03/2019</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lvl1pPr>
              <a:defRPr smtClean="0"/>
            </a:lvl1pPr>
          </a:lstStyle>
          <a:p>
            <a:pPr>
              <a:defRPr/>
            </a:pPr>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vl1pPr>
          </a:lstStyle>
          <a:p>
            <a:fld id="{B1C47813-B2C2-41A2-B7AA-D8DAE2F7B73E}"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1DFCE27-79B7-49AB-A757-9BCFB0C6A179}" type="datetimeFigureOut">
              <a:rPr lang="en-IN" smtClean="0"/>
              <a:pPr/>
              <a:t>06-03-2019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66E4D4-D8E3-48C4-9BC5-93C172ABDEF4}"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fld id="{6E7503AA-D49D-4DAF-B3A2-16C5FC1AF259}" type="datetimeFigureOut">
              <a:rPr lang="en-GB">
                <a:solidFill>
                  <a:prstClr val="black">
                    <a:tint val="75000"/>
                  </a:prstClr>
                </a:solidFill>
              </a:rPr>
              <a:pPr>
                <a:defRPr/>
              </a:pPr>
              <a:t>06/03/2019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lvl1pPr>
              <a:defRPr smtClean="0"/>
            </a:lvl1pPr>
          </a:lstStyle>
          <a:p>
            <a:pPr>
              <a:defRPr/>
            </a:pP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E4F036A9-ACF1-4922-99B8-B0B01286FE63}" type="slidenum">
              <a:rPr lang="en-GB"/>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smtClean="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fld id="{0E7E58D1-6070-4240-8D70-0BA2D4AC54AD}" type="datetimeFigureOut">
              <a:rPr lang="en-GB">
                <a:solidFill>
                  <a:prstClr val="black">
                    <a:tint val="75000"/>
                  </a:prstClr>
                </a:solidFill>
              </a:rPr>
              <a:pPr>
                <a:defRPr/>
              </a:pPr>
              <a:t>06/03/2019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lvl1pPr>
              <a:defRPr smtClean="0"/>
            </a:lvl1pPr>
          </a:lstStyle>
          <a:p>
            <a:pPr>
              <a:defRPr/>
            </a:pP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E59D36BE-396D-415E-931C-5964D619F80F}" type="slidenum">
              <a:rPr lang="en-GB"/>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smtClean="0"/>
            </a:lvl1pPr>
          </a:lstStyle>
          <a:p>
            <a:pPr>
              <a:defRPr/>
            </a:pPr>
            <a:fld id="{8FDD2AFF-225C-4E19-9F39-88700163251C}" type="datetimeFigureOut">
              <a:rPr lang="en-GB">
                <a:solidFill>
                  <a:prstClr val="black">
                    <a:tint val="75000"/>
                  </a:prstClr>
                </a:solidFill>
              </a:rPr>
              <a:pPr>
                <a:defRPr/>
              </a:pPr>
              <a:t>06/03/2019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smtClean="0"/>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E5883404-1638-4666-B4CD-906975A72618}" type="slidenum">
              <a:rPr lang="en-GB"/>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smtClean="0"/>
            </a:lvl1pPr>
          </a:lstStyle>
          <a:p>
            <a:pPr>
              <a:defRPr/>
            </a:pPr>
            <a:fld id="{2A1E9ED5-4A56-4FBD-B26A-0D87A1EB4F13}" type="datetimeFigureOut">
              <a:rPr lang="en-GB">
                <a:solidFill>
                  <a:prstClr val="black">
                    <a:tint val="75000"/>
                  </a:prstClr>
                </a:solidFill>
              </a:rPr>
              <a:pPr>
                <a:defRPr/>
              </a:pPr>
              <a:t>06/03/2019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smtClean="0"/>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49DEDC9-EE3A-4DE2-9717-4C10D820D569}"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DFCE27-79B7-49AB-A757-9BCFB0C6A179}" type="datetimeFigureOut">
              <a:rPr lang="en-IN" smtClean="0"/>
              <a:pPr/>
              <a:t>06-03-2019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66E4D4-D8E3-48C4-9BC5-93C172ABDEF4}"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1DFCE27-79B7-49AB-A757-9BCFB0C6A179}" type="datetimeFigureOut">
              <a:rPr lang="en-IN" smtClean="0"/>
              <a:pPr/>
              <a:t>06-03-2019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66E4D4-D8E3-48C4-9BC5-93C172ABDEF4}"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1DFCE27-79B7-49AB-A757-9BCFB0C6A179}" type="datetimeFigureOut">
              <a:rPr lang="en-IN" smtClean="0"/>
              <a:pPr/>
              <a:t>06-03-2019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66E4D4-D8E3-48C4-9BC5-93C172ABDEF4}"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1DFCE27-79B7-49AB-A757-9BCFB0C6A179}" type="datetimeFigureOut">
              <a:rPr lang="en-IN" smtClean="0"/>
              <a:pPr/>
              <a:t>06-03-2019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66E4D4-D8E3-48C4-9BC5-93C172ABDEF4}"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FCE27-79B7-49AB-A757-9BCFB0C6A179}" type="datetimeFigureOut">
              <a:rPr lang="en-IN" smtClean="0"/>
              <a:pPr/>
              <a:t>06-03-2019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66E4D4-D8E3-48C4-9BC5-93C172ABDEF4}"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DFCE27-79B7-49AB-A757-9BCFB0C6A179}" type="datetimeFigureOut">
              <a:rPr lang="en-IN" smtClean="0"/>
              <a:pPr/>
              <a:t>06-03-2019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66E4D4-D8E3-48C4-9BC5-93C172ABDEF4}"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DFCE27-79B7-49AB-A757-9BCFB0C6A179}" type="datetimeFigureOut">
              <a:rPr lang="en-IN" smtClean="0"/>
              <a:pPr/>
              <a:t>06-03-2019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66E4D4-D8E3-48C4-9BC5-93C172ABDEF4}"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DFCE27-79B7-49AB-A757-9BCFB0C6A179}" type="datetimeFigureOut">
              <a:rPr lang="en-IN" smtClean="0"/>
              <a:pPr/>
              <a:t>06-03-2019</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66E4D4-D8E3-48C4-9BC5-93C172ABDEF4}"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defRPr>
            </a:lvl1pPr>
          </a:lstStyle>
          <a:p>
            <a:pPr eaLnBrk="0" fontAlgn="base" hangingPunct="0">
              <a:spcBef>
                <a:spcPct val="0"/>
              </a:spcBef>
              <a:spcAft>
                <a:spcPct val="0"/>
              </a:spcAft>
              <a:defRPr/>
            </a:pPr>
            <a:endParaRPr lang="en-US" altLang="en-US" b="1">
              <a:solidFill>
                <a:prstClr val="black">
                  <a:tint val="75000"/>
                </a:prstClr>
              </a:solidFill>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defRPr>
            </a:lvl1pPr>
          </a:lstStyle>
          <a:p>
            <a:pPr eaLnBrk="0" fontAlgn="base" hangingPunct="0">
              <a:spcBef>
                <a:spcPct val="0"/>
              </a:spcBef>
              <a:spcAft>
                <a:spcPct val="0"/>
              </a:spcAft>
              <a:defRPr/>
            </a:pPr>
            <a:endParaRPr lang="en-US" altLang="en-US" b="1">
              <a:solidFill>
                <a:prstClr val="black">
                  <a:tint val="75000"/>
                </a:prstClr>
              </a:solidFill>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eaLnBrk="0" fontAlgn="base" hangingPunct="0">
              <a:spcBef>
                <a:spcPct val="0"/>
              </a:spcBef>
              <a:spcAft>
                <a:spcPct val="0"/>
              </a:spcAft>
            </a:pPr>
            <a:fld id="{2C64D33A-A381-4174-9D80-41A28BB43F44}" type="slidenum">
              <a:rPr lang="en-US" altLang="en-US" b="1" smtClean="0">
                <a:latin typeface="Arial" charset="0"/>
              </a:rPr>
              <a:pPr eaLnBrk="0" fontAlgn="base" hangingPunct="0">
                <a:spcBef>
                  <a:spcPct val="0"/>
                </a:spcBef>
                <a:spcAft>
                  <a:spcPct val="0"/>
                </a:spcAft>
              </a:pPr>
              <a:t>‹#›</a:t>
            </a:fld>
            <a:endParaRPr lang="en-US" altLang="en-US" b="1" smtClean="0">
              <a:latin typeface="Arial"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itchFamily="34" charset="0"/>
        </a:defRPr>
      </a:lvl2pPr>
      <a:lvl3pPr algn="l" defTabSz="685800" rtl="0" fontAlgn="base">
        <a:lnSpc>
          <a:spcPct val="90000"/>
        </a:lnSpc>
        <a:spcBef>
          <a:spcPct val="0"/>
        </a:spcBef>
        <a:spcAft>
          <a:spcPct val="0"/>
        </a:spcAft>
        <a:defRPr sz="3300">
          <a:solidFill>
            <a:schemeClr val="tx1"/>
          </a:solidFill>
          <a:latin typeface="Calibri Light" pitchFamily="34" charset="0"/>
        </a:defRPr>
      </a:lvl3pPr>
      <a:lvl4pPr algn="l" defTabSz="685800" rtl="0" fontAlgn="base">
        <a:lnSpc>
          <a:spcPct val="90000"/>
        </a:lnSpc>
        <a:spcBef>
          <a:spcPct val="0"/>
        </a:spcBef>
        <a:spcAft>
          <a:spcPct val="0"/>
        </a:spcAft>
        <a:defRPr sz="3300">
          <a:solidFill>
            <a:schemeClr val="tx1"/>
          </a:solidFill>
          <a:latin typeface="Calibri Light" pitchFamily="34" charset="0"/>
        </a:defRPr>
      </a:lvl4pPr>
      <a:lvl5pPr algn="l" defTabSz="685800" rtl="0" fontAlgn="base">
        <a:lnSpc>
          <a:spcPct val="90000"/>
        </a:lnSpc>
        <a:spcBef>
          <a:spcPct val="0"/>
        </a:spcBef>
        <a:spcAft>
          <a:spcPct val="0"/>
        </a:spcAft>
        <a:defRPr sz="3300">
          <a:solidFill>
            <a:schemeClr val="tx1"/>
          </a:solidFill>
          <a:latin typeface="Calibri Light" pitchFamily="34" charset="0"/>
        </a:defRPr>
      </a:lvl5pPr>
      <a:lvl6pPr marL="457200" algn="l" defTabSz="685800" rtl="0" fontAlgn="base">
        <a:lnSpc>
          <a:spcPct val="90000"/>
        </a:lnSpc>
        <a:spcBef>
          <a:spcPct val="0"/>
        </a:spcBef>
        <a:spcAft>
          <a:spcPct val="0"/>
        </a:spcAft>
        <a:defRPr sz="3300">
          <a:solidFill>
            <a:schemeClr val="tx1"/>
          </a:solidFill>
          <a:latin typeface="Calibri Light" pitchFamily="34" charset="0"/>
        </a:defRPr>
      </a:lvl6pPr>
      <a:lvl7pPr marL="914400" algn="l" defTabSz="685800" rtl="0" fontAlgn="base">
        <a:lnSpc>
          <a:spcPct val="90000"/>
        </a:lnSpc>
        <a:spcBef>
          <a:spcPct val="0"/>
        </a:spcBef>
        <a:spcAft>
          <a:spcPct val="0"/>
        </a:spcAft>
        <a:defRPr sz="3300">
          <a:solidFill>
            <a:schemeClr val="tx1"/>
          </a:solidFill>
          <a:latin typeface="Calibri Light" pitchFamily="34" charset="0"/>
        </a:defRPr>
      </a:lvl7pPr>
      <a:lvl8pPr marL="1371600" algn="l" defTabSz="685800" rtl="0" fontAlgn="base">
        <a:lnSpc>
          <a:spcPct val="90000"/>
        </a:lnSpc>
        <a:spcBef>
          <a:spcPct val="0"/>
        </a:spcBef>
        <a:spcAft>
          <a:spcPct val="0"/>
        </a:spcAft>
        <a:defRPr sz="3300">
          <a:solidFill>
            <a:schemeClr val="tx1"/>
          </a:solidFill>
          <a:latin typeface="Calibri Light" pitchFamily="34" charset="0"/>
        </a:defRPr>
      </a:lvl8pPr>
      <a:lvl9pPr marL="1828800" algn="l" defTabSz="685800" rtl="0" fontAlgn="base">
        <a:lnSpc>
          <a:spcPct val="90000"/>
        </a:lnSpc>
        <a:spcBef>
          <a:spcPct val="0"/>
        </a:spcBef>
        <a:spcAft>
          <a:spcPct val="0"/>
        </a:spcAft>
        <a:defRPr sz="3300">
          <a:solidFill>
            <a:schemeClr val="tx1"/>
          </a:solidFill>
          <a:latin typeface="Calibri Light" pitchFamily="34" charset="0"/>
        </a:defRPr>
      </a:lvl9pPr>
    </p:titleStyle>
    <p:bodyStyle>
      <a:lvl1pPr marL="171450" indent="-171450" algn="l" defTabSz="685800" rtl="0" fontAlgn="base">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http://www.goodearthgraphics.com/virtcave/stalmite/tolkien.jpg" TargetMode="External"/><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a:xfrm>
            <a:off x="611560" y="2993505"/>
            <a:ext cx="8316416" cy="507503"/>
          </a:xfrm>
          <a:prstGeom prst="rect">
            <a:avLst/>
          </a:prstGeom>
        </p:spPr>
        <p:txBody>
          <a:bodyPr vert="horz" lIns="91440" tIns="45720" rIns="91440" bIns="45720" rtlCol="0" anchor="b">
            <a:no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GB" sz="2800" b="1" dirty="0" smtClean="0">
                <a:solidFill>
                  <a:schemeClr val="bg1"/>
                </a:solidFill>
                <a:latin typeface="Times New Roman" pitchFamily="18" charset="0"/>
                <a:cs typeface="Times New Roman" pitchFamily="18" charset="0"/>
              </a:rPr>
              <a:t>IDC203: </a:t>
            </a:r>
            <a:br>
              <a:rPr lang="en-GB" sz="2800" b="1" dirty="0" smtClean="0">
                <a:solidFill>
                  <a:schemeClr val="bg1"/>
                </a:solidFill>
                <a:latin typeface="Times New Roman" pitchFamily="18" charset="0"/>
                <a:cs typeface="Times New Roman" pitchFamily="18" charset="0"/>
              </a:rPr>
            </a:br>
            <a:r>
              <a:rPr lang="en-GB" sz="2800" b="1" dirty="0" smtClean="0">
                <a:solidFill>
                  <a:schemeClr val="tx1"/>
                </a:solidFill>
                <a:latin typeface="Times New Roman" pitchFamily="18" charset="0"/>
                <a:cs typeface="Times New Roman" pitchFamily="18" charset="0"/>
              </a:rPr>
              <a:t>IDC</a:t>
            </a:r>
            <a:r>
              <a:rPr lang="en-GB" sz="2800" b="1" dirty="0" smtClean="0">
                <a:solidFill>
                  <a:schemeClr val="bg1"/>
                </a:solidFill>
                <a:latin typeface="Times New Roman" pitchFamily="18" charset="0"/>
                <a:cs typeface="Times New Roman" pitchFamily="18" charset="0"/>
              </a:rPr>
              <a:t>:</a:t>
            </a:r>
            <a:r>
              <a:rPr lang="en-GB" sz="2800" b="1" dirty="0" smtClean="0">
                <a:solidFill>
                  <a:schemeClr val="tx1"/>
                </a:solidFill>
                <a:latin typeface="Times New Roman" pitchFamily="18" charset="0"/>
                <a:cs typeface="Times New Roman" pitchFamily="18" charset="0"/>
              </a:rPr>
              <a:t>203: Introduction to Earth Sciences</a:t>
            </a:r>
            <a:endParaRPr lang="en-GB" sz="2800" b="1" dirty="0">
              <a:solidFill>
                <a:schemeClr val="tx1"/>
              </a:solidFill>
              <a:latin typeface="Times New Roman" pitchFamily="18" charset="0"/>
              <a:cs typeface="Times New Roman" pitchFamily="18" charset="0"/>
            </a:endParaRPr>
          </a:p>
        </p:txBody>
      </p:sp>
      <p:pic>
        <p:nvPicPr>
          <p:cNvPr id="1026" name="Picture 2" descr="C:\Users\Rimjhim\Desktop\New folder (2)\anoop_data\desktop all\Personal\photos\Tsomorari-photo\DSC03213.JPG"/>
          <p:cNvPicPr>
            <a:picLocks noChangeAspect="1" noChangeArrowheads="1"/>
          </p:cNvPicPr>
          <p:nvPr/>
        </p:nvPicPr>
        <p:blipFill>
          <a:blip r:embed="rId2" cstate="print"/>
          <a:srcRect/>
          <a:stretch>
            <a:fillRect/>
          </a:stretch>
        </p:blipFill>
        <p:spPr bwMode="auto">
          <a:xfrm>
            <a:off x="395536" y="193481"/>
            <a:ext cx="3960440" cy="2388413"/>
          </a:xfrm>
          <a:prstGeom prst="rect">
            <a:avLst/>
          </a:prstGeom>
          <a:noFill/>
        </p:spPr>
      </p:pic>
      <p:pic>
        <p:nvPicPr>
          <p:cNvPr id="8" name="Picture 7" descr="Labeled_speleothems.jpg"/>
          <p:cNvPicPr>
            <a:picLocks noChangeAspect="1"/>
          </p:cNvPicPr>
          <p:nvPr/>
        </p:nvPicPr>
        <p:blipFill>
          <a:blip r:embed="rId3" cstate="print"/>
          <a:stretch>
            <a:fillRect/>
          </a:stretch>
        </p:blipFill>
        <p:spPr>
          <a:xfrm>
            <a:off x="5211746" y="3912619"/>
            <a:ext cx="3339862" cy="238680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220071" y="193480"/>
            <a:ext cx="3413124" cy="2386800"/>
          </a:xfrm>
          <a:prstGeom prst="rect">
            <a:avLst/>
          </a:prstGeom>
        </p:spPr>
      </p:pic>
      <p:pic>
        <p:nvPicPr>
          <p:cNvPr id="5" name="Picture 4" descr="https://farm4.staticflickr.com/3241/2297191644_4730617730_o_d.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02039" y="3912619"/>
            <a:ext cx="3777094" cy="2386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601969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7544" y="188640"/>
            <a:ext cx="2664296" cy="687387"/>
          </a:xfrm>
          <a:noFill/>
        </p:spPr>
        <p:txBody>
          <a:bodyPr/>
          <a:lstStyle/>
          <a:p>
            <a:pPr>
              <a:lnSpc>
                <a:spcPct val="95000"/>
              </a:lnSpc>
            </a:pPr>
            <a:r>
              <a:rPr lang="en-US" altLang="en-US" sz="4800" dirty="0" smtClean="0">
                <a:latin typeface="Arial" panose="020B0604020202020204" pitchFamily="34" charset="0"/>
                <a:cs typeface="Arial" panose="020B0604020202020204" pitchFamily="34" charset="0"/>
              </a:rPr>
              <a:t>Glacier</a:t>
            </a:r>
          </a:p>
        </p:txBody>
      </p:sp>
      <p:sp>
        <p:nvSpPr>
          <p:cNvPr id="16387" name="Rectangle 3"/>
          <p:cNvSpPr>
            <a:spLocks noGrp="1" noChangeArrowheads="1"/>
          </p:cNvSpPr>
          <p:nvPr>
            <p:ph idx="1"/>
          </p:nvPr>
        </p:nvSpPr>
        <p:spPr bwMode="auto">
          <a:xfrm>
            <a:off x="457200" y="1447800"/>
            <a:ext cx="8356600" cy="3119187"/>
          </a:xfrm>
          <a:noFill/>
        </p:spPr>
        <p:txBody>
          <a:bodyPr wrap="square" lIns="63500" tIns="25400" rIns="63500" bIns="25400" numCol="1" anchor="t" anchorCtr="0" compatLnSpc="1">
            <a:prstTxWarp prst="textNoShape">
              <a:avLst/>
            </a:prstTxWarp>
            <a:spAutoFit/>
          </a:bodyPr>
          <a:lstStyle/>
          <a:p>
            <a:pPr>
              <a:lnSpc>
                <a:spcPct val="106000"/>
              </a:lnSpc>
              <a:spcBef>
                <a:spcPct val="48000"/>
              </a:spcBef>
            </a:pPr>
            <a:r>
              <a:rPr lang="en-US" altLang="en-US" sz="2800" dirty="0" smtClean="0">
                <a:solidFill>
                  <a:schemeClr val="accent6"/>
                </a:solidFill>
                <a:latin typeface="Arial" panose="020B0604020202020204" pitchFamily="34" charset="0"/>
                <a:cs typeface="Arial" panose="020B0604020202020204" pitchFamily="34" charset="0"/>
              </a:rPr>
              <a:t>Body of ice, snow, </a:t>
            </a:r>
            <a:r>
              <a:rPr lang="en-US" altLang="en-US" sz="2800" dirty="0" err="1" smtClean="0">
                <a:solidFill>
                  <a:schemeClr val="accent6"/>
                </a:solidFill>
                <a:latin typeface="Arial" panose="020B0604020202020204" pitchFamily="34" charset="0"/>
                <a:cs typeface="Arial" panose="020B0604020202020204" pitchFamily="34" charset="0"/>
              </a:rPr>
              <a:t>firn</a:t>
            </a:r>
            <a:r>
              <a:rPr lang="en-US" altLang="en-US" sz="2800" dirty="0" smtClean="0">
                <a:solidFill>
                  <a:schemeClr val="accent6"/>
                </a:solidFill>
                <a:latin typeface="Arial" panose="020B0604020202020204" pitchFamily="34" charset="0"/>
                <a:cs typeface="Arial" panose="020B0604020202020204" pitchFamily="34" charset="0"/>
              </a:rPr>
              <a:t>, and meltwater </a:t>
            </a:r>
            <a:r>
              <a:rPr lang="en-US" altLang="en-US" sz="2800" dirty="0" smtClean="0">
                <a:latin typeface="Arial" panose="020B0604020202020204" pitchFamily="34" charset="0"/>
                <a:cs typeface="Arial" panose="020B0604020202020204" pitchFamily="34" charset="0"/>
              </a:rPr>
              <a:t>lying wholly or mostly on land showing evidence of present or former motion.</a:t>
            </a:r>
          </a:p>
          <a:p>
            <a:pPr>
              <a:lnSpc>
                <a:spcPct val="106000"/>
              </a:lnSpc>
              <a:spcBef>
                <a:spcPct val="48000"/>
              </a:spcBef>
            </a:pPr>
            <a:endParaRPr lang="en-US" altLang="en-US" sz="2800" dirty="0" smtClean="0">
              <a:latin typeface="Arial" panose="020B0604020202020204" pitchFamily="34" charset="0"/>
              <a:cs typeface="Arial" panose="020B0604020202020204" pitchFamily="34" charset="0"/>
            </a:endParaRPr>
          </a:p>
          <a:p>
            <a:pPr>
              <a:lnSpc>
                <a:spcPct val="96000"/>
              </a:lnSpc>
              <a:spcBef>
                <a:spcPct val="48000"/>
              </a:spcBef>
            </a:pPr>
            <a:r>
              <a:rPr lang="en-US" altLang="en-US" sz="2800" dirty="0" smtClean="0">
                <a:latin typeface="Arial" panose="020B0604020202020204" pitchFamily="34" charset="0"/>
                <a:cs typeface="Arial" panose="020B0604020202020204" pitchFamily="34" charset="0"/>
              </a:rPr>
              <a:t>Glaciers form where more snow accumulates in winter than melts in summer.</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498725" y="192088"/>
            <a:ext cx="5386388" cy="687387"/>
          </a:xfrm>
          <a:noFill/>
        </p:spPr>
        <p:txBody>
          <a:bodyPr/>
          <a:lstStyle/>
          <a:p>
            <a:pPr>
              <a:lnSpc>
                <a:spcPct val="95000"/>
              </a:lnSpc>
            </a:pPr>
            <a:r>
              <a:rPr lang="en-US" altLang="en-US" sz="4800" dirty="0" smtClean="0">
                <a:latin typeface="Arial" charset="0"/>
                <a:cs typeface="Arial" charset="0"/>
              </a:rPr>
              <a:t>Types of Glaciers</a:t>
            </a:r>
          </a:p>
        </p:txBody>
      </p:sp>
      <p:sp>
        <p:nvSpPr>
          <p:cNvPr id="19459" name="Rectangle 3"/>
          <p:cNvSpPr>
            <a:spLocks noGrp="1" noChangeArrowheads="1"/>
          </p:cNvSpPr>
          <p:nvPr>
            <p:ph idx="1"/>
          </p:nvPr>
        </p:nvSpPr>
        <p:spPr bwMode="auto">
          <a:xfrm>
            <a:off x="611188" y="1341438"/>
            <a:ext cx="5121275" cy="1636712"/>
          </a:xfrm>
          <a:noFill/>
        </p:spPr>
        <p:txBody>
          <a:bodyPr wrap="square" lIns="63500" tIns="25400" rIns="63500" bIns="25400" numCol="1" anchor="t" anchorCtr="0" compatLnSpc="1">
            <a:prstTxWarp prst="textNoShape">
              <a:avLst/>
            </a:prstTxWarp>
            <a:spAutoFit/>
          </a:bodyPr>
          <a:lstStyle/>
          <a:p>
            <a:pPr>
              <a:lnSpc>
                <a:spcPct val="92000"/>
              </a:lnSpc>
              <a:spcBef>
                <a:spcPct val="46000"/>
              </a:spcBef>
            </a:pPr>
            <a:r>
              <a:rPr lang="en-US" altLang="en-US" sz="2800" dirty="0" smtClean="0">
                <a:latin typeface="Arial" charset="0"/>
                <a:cs typeface="Arial" charset="0"/>
              </a:rPr>
              <a:t>Based on their formation</a:t>
            </a:r>
          </a:p>
          <a:p>
            <a:pPr>
              <a:lnSpc>
                <a:spcPct val="92000"/>
              </a:lnSpc>
              <a:spcBef>
                <a:spcPct val="46000"/>
              </a:spcBef>
            </a:pPr>
            <a:r>
              <a:rPr lang="en-US" altLang="en-US" sz="2800" dirty="0" smtClean="0">
                <a:latin typeface="Arial" charset="0"/>
                <a:cs typeface="Arial" charset="0"/>
              </a:rPr>
              <a:t>Geophysical classification</a:t>
            </a:r>
          </a:p>
          <a:p>
            <a:pPr>
              <a:lnSpc>
                <a:spcPct val="92000"/>
              </a:lnSpc>
              <a:spcBef>
                <a:spcPct val="46000"/>
              </a:spcBef>
            </a:pPr>
            <a:r>
              <a:rPr lang="en-US" altLang="en-US" sz="2800" dirty="0" smtClean="0">
                <a:latin typeface="Arial" charset="0"/>
                <a:cs typeface="Arial" charset="0"/>
              </a:rPr>
              <a:t>Morphological classification</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498725" y="192088"/>
            <a:ext cx="5386388" cy="687387"/>
          </a:xfrm>
          <a:noFill/>
        </p:spPr>
        <p:txBody>
          <a:bodyPr/>
          <a:lstStyle/>
          <a:p>
            <a:pPr>
              <a:lnSpc>
                <a:spcPct val="95000"/>
              </a:lnSpc>
            </a:pPr>
            <a:r>
              <a:rPr lang="en-US" altLang="en-US" sz="4800" smtClean="0">
                <a:latin typeface="Arial" charset="0"/>
                <a:cs typeface="Arial" charset="0"/>
              </a:rPr>
              <a:t>Types of Glaciers</a:t>
            </a:r>
          </a:p>
        </p:txBody>
      </p:sp>
      <p:sp>
        <p:nvSpPr>
          <p:cNvPr id="20483" name="Rectangle 3"/>
          <p:cNvSpPr>
            <a:spLocks noGrp="1" noChangeArrowheads="1"/>
          </p:cNvSpPr>
          <p:nvPr>
            <p:ph idx="1"/>
          </p:nvPr>
        </p:nvSpPr>
        <p:spPr bwMode="auto">
          <a:xfrm>
            <a:off x="171450" y="1360488"/>
            <a:ext cx="8737600" cy="3179762"/>
          </a:xfrm>
          <a:noFill/>
        </p:spPr>
        <p:txBody>
          <a:bodyPr wrap="square" lIns="63500" tIns="25400" rIns="63500" bIns="25400" numCol="1" anchor="t" anchorCtr="0" compatLnSpc="1">
            <a:prstTxWarp prst="textNoShape">
              <a:avLst/>
            </a:prstTxWarp>
            <a:spAutoFit/>
          </a:bodyPr>
          <a:lstStyle/>
          <a:p>
            <a:pPr>
              <a:lnSpc>
                <a:spcPct val="92000"/>
              </a:lnSpc>
              <a:spcBef>
                <a:spcPct val="46000"/>
              </a:spcBef>
            </a:pPr>
            <a:r>
              <a:rPr lang="en-US" altLang="en-US" sz="2800" smtClean="0">
                <a:latin typeface="Arial" charset="0"/>
                <a:cs typeface="Arial" charset="0"/>
              </a:rPr>
              <a:t>Based on their formation</a:t>
            </a:r>
          </a:p>
          <a:p>
            <a:pPr lvl="1">
              <a:lnSpc>
                <a:spcPct val="92000"/>
              </a:lnSpc>
              <a:spcBef>
                <a:spcPct val="46000"/>
              </a:spcBef>
              <a:buFont typeface="Courier New" pitchFamily="49" charset="0"/>
              <a:buChar char="o"/>
            </a:pPr>
            <a:r>
              <a:rPr lang="en-US" altLang="en-US" sz="2400" smtClean="0">
                <a:latin typeface="Arial" charset="0"/>
                <a:cs typeface="Arial" charset="0"/>
              </a:rPr>
              <a:t>Alpine:  restricted to mountainous systems</a:t>
            </a:r>
          </a:p>
          <a:p>
            <a:pPr lvl="2">
              <a:lnSpc>
                <a:spcPct val="92000"/>
              </a:lnSpc>
              <a:spcBef>
                <a:spcPct val="46000"/>
              </a:spcBef>
              <a:buFont typeface="Wingdings" pitchFamily="2" charset="2"/>
              <a:buChar char="§"/>
            </a:pPr>
            <a:r>
              <a:rPr lang="en-US" altLang="en-US" sz="2200" smtClean="0">
                <a:solidFill>
                  <a:srgbClr val="0070C0"/>
                </a:solidFill>
                <a:latin typeface="Arial" charset="0"/>
                <a:cs typeface="Arial" charset="0"/>
              </a:rPr>
              <a:t>Himalaya</a:t>
            </a:r>
            <a:r>
              <a:rPr lang="en-US" altLang="en-US" sz="2200" smtClean="0">
                <a:latin typeface="Arial" charset="0"/>
                <a:cs typeface="Arial" charset="0"/>
              </a:rPr>
              <a:t>, </a:t>
            </a:r>
            <a:r>
              <a:rPr lang="en-US" altLang="en-US" sz="2200" smtClean="0">
                <a:solidFill>
                  <a:srgbClr val="0070C0"/>
                </a:solidFill>
                <a:latin typeface="Arial" charset="0"/>
                <a:cs typeface="Arial" charset="0"/>
              </a:rPr>
              <a:t>Alps</a:t>
            </a:r>
          </a:p>
          <a:p>
            <a:pPr lvl="1">
              <a:lnSpc>
                <a:spcPct val="92000"/>
              </a:lnSpc>
              <a:spcBef>
                <a:spcPct val="46000"/>
              </a:spcBef>
              <a:buFont typeface="Courier New" pitchFamily="49" charset="0"/>
              <a:buChar char="o"/>
            </a:pPr>
            <a:r>
              <a:rPr lang="en-US" altLang="en-US" sz="2400" smtClean="0">
                <a:latin typeface="Arial" charset="0"/>
                <a:cs typeface="Arial" charset="0"/>
              </a:rPr>
              <a:t>Continental:  covers extremely large areas</a:t>
            </a:r>
          </a:p>
          <a:p>
            <a:pPr lvl="2">
              <a:lnSpc>
                <a:spcPct val="92000"/>
              </a:lnSpc>
              <a:spcBef>
                <a:spcPct val="46000"/>
              </a:spcBef>
              <a:buFont typeface="Wingdings" pitchFamily="2" charset="2"/>
              <a:buChar char="§"/>
            </a:pPr>
            <a:r>
              <a:rPr lang="en-US" altLang="en-US" sz="2200" smtClean="0">
                <a:solidFill>
                  <a:srgbClr val="0070C0"/>
                </a:solidFill>
                <a:latin typeface="Arial" charset="0"/>
                <a:cs typeface="Arial" charset="0"/>
              </a:rPr>
              <a:t>Antarctica:</a:t>
            </a:r>
            <a:r>
              <a:rPr lang="en-US" altLang="en-US" sz="2200" smtClean="0">
                <a:latin typeface="Arial" charset="0"/>
                <a:cs typeface="Arial" charset="0"/>
              </a:rPr>
              <a:t>  12,500,000 km2 up to 3 km   thick, 80% of the ice on earth, 65% of the fresh water</a:t>
            </a:r>
          </a:p>
          <a:p>
            <a:pPr lvl="2">
              <a:lnSpc>
                <a:spcPct val="92000"/>
              </a:lnSpc>
              <a:spcBef>
                <a:spcPct val="46000"/>
              </a:spcBef>
              <a:buFont typeface="Wingdings" pitchFamily="2" charset="2"/>
              <a:buChar char="§"/>
            </a:pPr>
            <a:r>
              <a:rPr lang="en-US" altLang="en-US" sz="2200" smtClean="0">
                <a:solidFill>
                  <a:srgbClr val="0070C0"/>
                </a:solidFill>
                <a:latin typeface="Arial" charset="0"/>
                <a:cs typeface="Arial" charset="0"/>
              </a:rPr>
              <a:t>Greenland:</a:t>
            </a:r>
            <a:r>
              <a:rPr lang="en-US" altLang="en-US" sz="2200" smtClean="0">
                <a:latin typeface="Arial" charset="0"/>
                <a:cs typeface="Arial" charset="0"/>
              </a:rPr>
              <a:t>  1,700,000 km2 3.2 km thick</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498725" y="192088"/>
            <a:ext cx="5386388" cy="687387"/>
          </a:xfrm>
          <a:noFill/>
        </p:spPr>
        <p:txBody>
          <a:bodyPr/>
          <a:lstStyle/>
          <a:p>
            <a:pPr>
              <a:lnSpc>
                <a:spcPct val="95000"/>
              </a:lnSpc>
            </a:pPr>
            <a:r>
              <a:rPr lang="en-US" altLang="en-US" sz="4800" smtClean="0">
                <a:latin typeface="Arial" charset="0"/>
                <a:cs typeface="Arial" charset="0"/>
              </a:rPr>
              <a:t>Types of Glaciers</a:t>
            </a:r>
          </a:p>
        </p:txBody>
      </p:sp>
      <p:sp>
        <p:nvSpPr>
          <p:cNvPr id="21507" name="Rectangle 3"/>
          <p:cNvSpPr>
            <a:spLocks noGrp="1" noChangeArrowheads="1"/>
          </p:cNvSpPr>
          <p:nvPr>
            <p:ph idx="1"/>
          </p:nvPr>
        </p:nvSpPr>
        <p:spPr bwMode="auto">
          <a:xfrm>
            <a:off x="171450" y="1360488"/>
            <a:ext cx="8737600" cy="2401887"/>
          </a:xfrm>
          <a:noFill/>
        </p:spPr>
        <p:txBody>
          <a:bodyPr wrap="square" lIns="63500" tIns="25400" rIns="63500" bIns="25400" numCol="1" anchor="t" anchorCtr="0" compatLnSpc="1">
            <a:prstTxWarp prst="textNoShape">
              <a:avLst/>
            </a:prstTxWarp>
            <a:spAutoFit/>
          </a:bodyPr>
          <a:lstStyle/>
          <a:p>
            <a:pPr>
              <a:lnSpc>
                <a:spcPct val="92000"/>
              </a:lnSpc>
              <a:spcBef>
                <a:spcPct val="46000"/>
              </a:spcBef>
            </a:pPr>
            <a:r>
              <a:rPr lang="en-US" altLang="en-US" sz="2800" smtClean="0">
                <a:latin typeface="Arial" charset="0"/>
                <a:cs typeface="Arial" charset="0"/>
              </a:rPr>
              <a:t>Geophysical classification</a:t>
            </a:r>
          </a:p>
          <a:p>
            <a:pPr lvl="1">
              <a:lnSpc>
                <a:spcPct val="92000"/>
              </a:lnSpc>
              <a:spcBef>
                <a:spcPct val="46000"/>
              </a:spcBef>
              <a:buFont typeface="Courier New" pitchFamily="49" charset="0"/>
              <a:buChar char="o"/>
            </a:pPr>
            <a:r>
              <a:rPr lang="en-US" altLang="en-US" sz="2400" smtClean="0">
                <a:latin typeface="Arial" charset="0"/>
                <a:cs typeface="Arial" charset="0"/>
              </a:rPr>
              <a:t>Warm base -  water at the bottom</a:t>
            </a:r>
          </a:p>
          <a:p>
            <a:pPr lvl="2">
              <a:lnSpc>
                <a:spcPct val="92000"/>
              </a:lnSpc>
              <a:spcBef>
                <a:spcPct val="46000"/>
              </a:spcBef>
              <a:buFont typeface="Wingdings" pitchFamily="2" charset="2"/>
              <a:buChar char="§"/>
            </a:pPr>
            <a:r>
              <a:rPr lang="en-US" altLang="en-US" sz="2200" smtClean="0">
                <a:solidFill>
                  <a:srgbClr val="0070C0"/>
                </a:solidFill>
                <a:latin typeface="Arial" charset="0"/>
                <a:cs typeface="Arial" charset="0"/>
              </a:rPr>
              <a:t>Alps	</a:t>
            </a:r>
          </a:p>
          <a:p>
            <a:pPr lvl="1">
              <a:lnSpc>
                <a:spcPct val="92000"/>
              </a:lnSpc>
              <a:spcBef>
                <a:spcPct val="46000"/>
              </a:spcBef>
              <a:buFont typeface="Courier New" pitchFamily="49" charset="0"/>
              <a:buChar char="o"/>
            </a:pPr>
            <a:r>
              <a:rPr lang="en-US" altLang="en-US" sz="2400" smtClean="0">
                <a:latin typeface="Arial" charset="0"/>
                <a:cs typeface="Arial" charset="0"/>
              </a:rPr>
              <a:t>Cold base -  ice at the bottom</a:t>
            </a:r>
          </a:p>
          <a:p>
            <a:pPr lvl="2">
              <a:lnSpc>
                <a:spcPct val="92000"/>
              </a:lnSpc>
              <a:spcBef>
                <a:spcPct val="46000"/>
              </a:spcBef>
              <a:buFont typeface="Wingdings" pitchFamily="2" charset="2"/>
              <a:buChar char="§"/>
            </a:pPr>
            <a:r>
              <a:rPr lang="en-GB" sz="2200" smtClean="0">
                <a:solidFill>
                  <a:srgbClr val="0070C0"/>
                </a:solidFill>
                <a:latin typeface="Arial" charset="0"/>
                <a:cs typeface="Arial" charset="0"/>
              </a:rPr>
              <a:t>Antarctic</a:t>
            </a:r>
            <a:r>
              <a:rPr lang="en-GB" sz="2200" smtClean="0">
                <a:latin typeface="Arial" charset="0"/>
                <a:cs typeface="Arial" charset="0"/>
              </a:rPr>
              <a:t> and </a:t>
            </a:r>
            <a:r>
              <a:rPr lang="en-GB" sz="2200" smtClean="0">
                <a:solidFill>
                  <a:srgbClr val="0070C0"/>
                </a:solidFill>
                <a:latin typeface="Arial" charset="0"/>
                <a:cs typeface="Arial" charset="0"/>
              </a:rPr>
              <a:t>Greenland</a:t>
            </a:r>
            <a:r>
              <a:rPr lang="en-GB" sz="2200" smtClean="0">
                <a:latin typeface="Arial" charset="0"/>
                <a:cs typeface="Arial" charset="0"/>
              </a:rPr>
              <a:t> ice sheet</a:t>
            </a:r>
            <a:r>
              <a:rPr lang="en-US" altLang="en-US" sz="2200" smtClean="0">
                <a:latin typeface="Arial" charset="0"/>
                <a:cs typeface="Arial" charset="0"/>
              </a:rPr>
              <a:t>	</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498725" y="192088"/>
            <a:ext cx="5386388" cy="687387"/>
          </a:xfrm>
          <a:noFill/>
        </p:spPr>
        <p:txBody>
          <a:bodyPr/>
          <a:lstStyle/>
          <a:p>
            <a:pPr>
              <a:lnSpc>
                <a:spcPct val="95000"/>
              </a:lnSpc>
            </a:pPr>
            <a:r>
              <a:rPr lang="en-US" altLang="en-US" sz="4800" smtClean="0">
                <a:latin typeface="Arial" charset="0"/>
                <a:cs typeface="Arial" charset="0"/>
              </a:rPr>
              <a:t>Types of Glaciers</a:t>
            </a:r>
          </a:p>
        </p:txBody>
      </p:sp>
      <p:sp>
        <p:nvSpPr>
          <p:cNvPr id="7171" name="Rectangle 3"/>
          <p:cNvSpPr>
            <a:spLocks noGrp="1" noChangeArrowheads="1"/>
          </p:cNvSpPr>
          <p:nvPr>
            <p:ph idx="1"/>
          </p:nvPr>
        </p:nvSpPr>
        <p:spPr bwMode="auto">
          <a:xfrm>
            <a:off x="171450" y="1360488"/>
            <a:ext cx="8737600" cy="3421062"/>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3500" tIns="25400" rIns="63500" bIns="25400" numCol="1" anchor="t" anchorCtr="0" compatLnSpc="1">
            <a:prstTxWarp prst="textNoShape">
              <a:avLst/>
            </a:prstTxWarp>
            <a:spAutoFit/>
          </a:bodyPr>
          <a:lstStyle/>
          <a:p>
            <a:pPr fontAlgn="auto">
              <a:lnSpc>
                <a:spcPct val="92000"/>
              </a:lnSpc>
              <a:spcBef>
                <a:spcPct val="46000"/>
              </a:spcBef>
              <a:spcAft>
                <a:spcPts val="0"/>
              </a:spcAft>
              <a:buFont typeface="Arial" panose="020B0604020202020204" pitchFamily="34" charset="0"/>
              <a:buChar char="•"/>
              <a:defRPr/>
            </a:pPr>
            <a:r>
              <a:rPr lang="en-US" altLang="en-US" sz="2800" dirty="0" smtClean="0">
                <a:latin typeface="Arial" panose="020B0604020202020204" pitchFamily="34" charset="0"/>
                <a:cs typeface="Arial" panose="020B0604020202020204" pitchFamily="34" charset="0"/>
              </a:rPr>
              <a:t>Morphological classification</a:t>
            </a:r>
          </a:p>
          <a:p>
            <a:pPr lvl="1" fontAlgn="auto">
              <a:lnSpc>
                <a:spcPct val="92000"/>
              </a:lnSpc>
              <a:spcBef>
                <a:spcPct val="46000"/>
              </a:spcBef>
              <a:spcAft>
                <a:spcPts val="0"/>
              </a:spcAft>
              <a:buFont typeface="Courier New" panose="02070309020205020404" pitchFamily="49" charset="0"/>
              <a:buChar char="o"/>
              <a:defRPr/>
            </a:pPr>
            <a:r>
              <a:rPr lang="en-US" altLang="en-US" sz="2400" dirty="0" smtClean="0">
                <a:latin typeface="Helvetica" panose="020B0604020202020204" pitchFamily="34" charset="0"/>
              </a:rPr>
              <a:t>Valley glacier</a:t>
            </a:r>
          </a:p>
          <a:p>
            <a:pPr lvl="2" fontAlgn="auto">
              <a:lnSpc>
                <a:spcPct val="92000"/>
              </a:lnSpc>
              <a:spcBef>
                <a:spcPct val="46000"/>
              </a:spcBef>
              <a:spcAft>
                <a:spcPts val="0"/>
              </a:spcAft>
              <a:buFont typeface="Wingdings" panose="05000000000000000000" pitchFamily="2" charset="2"/>
              <a:buChar char="§"/>
              <a:defRPr/>
            </a:pPr>
            <a:r>
              <a:rPr lang="en-GB" sz="2200" dirty="0" smtClean="0">
                <a:latin typeface="Arial" panose="020B0604020202020204" pitchFamily="34" charset="0"/>
                <a:cs typeface="Arial" panose="020B0604020202020204" pitchFamily="34" charset="0"/>
              </a:rPr>
              <a:t>Valley glaciers are streams of flowing ice that are confined within </a:t>
            </a:r>
            <a:r>
              <a:rPr lang="en-GB" sz="2200" dirty="0" smtClean="0">
                <a:solidFill>
                  <a:schemeClr val="accent6"/>
                </a:solidFill>
                <a:latin typeface="Arial" panose="020B0604020202020204" pitchFamily="34" charset="0"/>
                <a:cs typeface="Arial" panose="020B0604020202020204" pitchFamily="34" charset="0"/>
              </a:rPr>
              <a:t>steep walled valley</a:t>
            </a:r>
            <a:endParaRPr lang="en-US" altLang="en-US" sz="2200" dirty="0" smtClean="0">
              <a:solidFill>
                <a:schemeClr val="accent6"/>
              </a:solidFill>
              <a:latin typeface="Arial" panose="020B0604020202020204" pitchFamily="34" charset="0"/>
              <a:cs typeface="Arial" panose="020B0604020202020204" pitchFamily="34" charset="0"/>
            </a:endParaRPr>
          </a:p>
          <a:p>
            <a:pPr lvl="1" fontAlgn="auto">
              <a:lnSpc>
                <a:spcPct val="92000"/>
              </a:lnSpc>
              <a:spcBef>
                <a:spcPct val="46000"/>
              </a:spcBef>
              <a:spcAft>
                <a:spcPts val="0"/>
              </a:spcAft>
              <a:buFont typeface="Courier New" panose="02070309020205020404" pitchFamily="49" charset="0"/>
              <a:buChar char="o"/>
              <a:defRPr/>
            </a:pPr>
            <a:r>
              <a:rPr lang="en-US" altLang="en-US" sz="2400" dirty="0" smtClean="0">
                <a:solidFill>
                  <a:schemeClr val="bg1">
                    <a:lumMod val="75000"/>
                  </a:schemeClr>
                </a:solidFill>
                <a:latin typeface="Helvetica" panose="020B0604020202020204" pitchFamily="34" charset="0"/>
              </a:rPr>
              <a:t>Ice  cap glacier</a:t>
            </a:r>
          </a:p>
          <a:p>
            <a:pPr lvl="1" fontAlgn="auto">
              <a:lnSpc>
                <a:spcPct val="92000"/>
              </a:lnSpc>
              <a:spcBef>
                <a:spcPct val="46000"/>
              </a:spcBef>
              <a:spcAft>
                <a:spcPts val="0"/>
              </a:spcAft>
              <a:buFont typeface="Courier New" panose="02070309020205020404" pitchFamily="49" charset="0"/>
              <a:buChar char="o"/>
              <a:defRPr/>
            </a:pPr>
            <a:r>
              <a:rPr lang="en-US" altLang="en-US" sz="2400" dirty="0" smtClean="0">
                <a:solidFill>
                  <a:schemeClr val="bg1">
                    <a:lumMod val="75000"/>
                  </a:schemeClr>
                </a:solidFill>
                <a:latin typeface="Helvetica" panose="020B0604020202020204" pitchFamily="34" charset="0"/>
              </a:rPr>
              <a:t>Ice shelf glacier</a:t>
            </a:r>
          </a:p>
          <a:p>
            <a:pPr fontAlgn="auto">
              <a:lnSpc>
                <a:spcPct val="92000"/>
              </a:lnSpc>
              <a:spcBef>
                <a:spcPct val="46000"/>
              </a:spcBef>
              <a:spcAft>
                <a:spcPts val="0"/>
              </a:spcAft>
              <a:buFont typeface="Arial" panose="020B0604020202020204" pitchFamily="34" charset="0"/>
              <a:buChar char="•"/>
              <a:defRPr/>
            </a:pPr>
            <a:endParaRPr lang="en-US" altLang="en-US" sz="2800" dirty="0" smtClean="0">
              <a:latin typeface="Arial" panose="020B0604020202020204" pitchFamily="34" charset="0"/>
              <a:cs typeface="Arial" panose="020B0604020202020204" pitchFamily="34" charset="0"/>
            </a:endParaRPr>
          </a:p>
        </p:txBody>
      </p:sp>
      <p:pic>
        <p:nvPicPr>
          <p:cNvPr id="22532" name="Picture 3" descr="figure 15-00.jpg                                               00007F18Macintosh HD                   ABA78158:"/>
          <p:cNvPicPr>
            <a:picLocks noChangeAspect="1" noChangeArrowheads="1"/>
          </p:cNvPicPr>
          <p:nvPr/>
        </p:nvPicPr>
        <p:blipFill>
          <a:blip r:embed="rId2" cstate="print"/>
          <a:srcRect l="1492" t="963" r="1468" b="2335"/>
          <a:stretch>
            <a:fillRect/>
          </a:stretch>
        </p:blipFill>
        <p:spPr bwMode="auto">
          <a:xfrm>
            <a:off x="4284663" y="3341688"/>
            <a:ext cx="4262437" cy="28797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498725" y="192088"/>
            <a:ext cx="5386388" cy="687387"/>
          </a:xfrm>
          <a:noFill/>
        </p:spPr>
        <p:txBody>
          <a:bodyPr/>
          <a:lstStyle/>
          <a:p>
            <a:pPr>
              <a:lnSpc>
                <a:spcPct val="95000"/>
              </a:lnSpc>
            </a:pPr>
            <a:r>
              <a:rPr lang="en-US" altLang="en-US" sz="4800" smtClean="0">
                <a:latin typeface="Arial" charset="0"/>
                <a:cs typeface="Arial" charset="0"/>
              </a:rPr>
              <a:t>Types of Glaciers</a:t>
            </a:r>
          </a:p>
        </p:txBody>
      </p:sp>
      <p:sp>
        <p:nvSpPr>
          <p:cNvPr id="7171" name="Rectangle 3"/>
          <p:cNvSpPr>
            <a:spLocks noGrp="1" noChangeArrowheads="1"/>
          </p:cNvSpPr>
          <p:nvPr>
            <p:ph idx="1"/>
          </p:nvPr>
        </p:nvSpPr>
        <p:spPr bwMode="auto">
          <a:xfrm>
            <a:off x="171450" y="1360488"/>
            <a:ext cx="8737600" cy="3662362"/>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3500" tIns="25400" rIns="63500" bIns="25400" numCol="1" anchor="t" anchorCtr="0" compatLnSpc="1">
            <a:prstTxWarp prst="textNoShape">
              <a:avLst/>
            </a:prstTxWarp>
            <a:spAutoFit/>
          </a:bodyPr>
          <a:lstStyle/>
          <a:p>
            <a:pPr fontAlgn="auto">
              <a:lnSpc>
                <a:spcPct val="92000"/>
              </a:lnSpc>
              <a:spcBef>
                <a:spcPct val="46000"/>
              </a:spcBef>
              <a:spcAft>
                <a:spcPts val="0"/>
              </a:spcAft>
              <a:buFont typeface="Arial" panose="020B0604020202020204" pitchFamily="34" charset="0"/>
              <a:buChar char="•"/>
              <a:defRPr/>
            </a:pPr>
            <a:r>
              <a:rPr lang="en-US" altLang="en-US" sz="2800" dirty="0" smtClean="0">
                <a:latin typeface="Arial" panose="020B0604020202020204" pitchFamily="34" charset="0"/>
                <a:cs typeface="Arial" panose="020B0604020202020204" pitchFamily="34" charset="0"/>
              </a:rPr>
              <a:t>Morphological classification</a:t>
            </a:r>
          </a:p>
          <a:p>
            <a:pPr lvl="1" fontAlgn="auto">
              <a:lnSpc>
                <a:spcPct val="92000"/>
              </a:lnSpc>
              <a:spcBef>
                <a:spcPct val="46000"/>
              </a:spcBef>
              <a:spcAft>
                <a:spcPts val="0"/>
              </a:spcAft>
              <a:buFont typeface="Courier New" panose="02070309020205020404" pitchFamily="49" charset="0"/>
              <a:buChar char="o"/>
              <a:defRPr/>
            </a:pPr>
            <a:r>
              <a:rPr lang="en-US" altLang="en-US" sz="2400" dirty="0" smtClean="0">
                <a:solidFill>
                  <a:schemeClr val="bg1">
                    <a:lumMod val="75000"/>
                  </a:schemeClr>
                </a:solidFill>
                <a:latin typeface="Helvetica" panose="020B0604020202020204" pitchFamily="34" charset="0"/>
              </a:rPr>
              <a:t>Valley glacier</a:t>
            </a:r>
          </a:p>
          <a:p>
            <a:pPr lvl="1" fontAlgn="auto">
              <a:lnSpc>
                <a:spcPct val="92000"/>
              </a:lnSpc>
              <a:spcBef>
                <a:spcPct val="46000"/>
              </a:spcBef>
              <a:spcAft>
                <a:spcPts val="0"/>
              </a:spcAft>
              <a:buFont typeface="Courier New" panose="02070309020205020404" pitchFamily="49" charset="0"/>
              <a:buChar char="o"/>
              <a:defRPr/>
            </a:pPr>
            <a:r>
              <a:rPr lang="en-US" altLang="en-US" sz="2400" dirty="0" smtClean="0">
                <a:latin typeface="Helvetica" panose="020B0604020202020204" pitchFamily="34" charset="0"/>
              </a:rPr>
              <a:t>Ice  cap glacier</a:t>
            </a:r>
          </a:p>
          <a:p>
            <a:pPr lvl="2" fontAlgn="auto">
              <a:lnSpc>
                <a:spcPct val="92000"/>
              </a:lnSpc>
              <a:spcBef>
                <a:spcPct val="46000"/>
              </a:spcBef>
              <a:spcAft>
                <a:spcPts val="0"/>
              </a:spcAft>
              <a:buFont typeface="Wingdings" panose="05000000000000000000" pitchFamily="2" charset="2"/>
              <a:buChar char="§"/>
              <a:defRPr/>
            </a:pPr>
            <a:r>
              <a:rPr lang="en-GB" sz="2200" dirty="0" smtClean="0">
                <a:latin typeface="Arial" panose="020B0604020202020204" pitchFamily="34" charset="0"/>
                <a:cs typeface="Arial" panose="020B0604020202020204" pitchFamily="34" charset="0"/>
              </a:rPr>
              <a:t>Ice caps are miniature ice sheets, covering less than 50,000 square </a:t>
            </a:r>
            <a:r>
              <a:rPr lang="en-GB" sz="2200" dirty="0" err="1" smtClean="0">
                <a:latin typeface="Arial" panose="020B0604020202020204" pitchFamily="34" charset="0"/>
                <a:cs typeface="Arial" panose="020B0604020202020204" pitchFamily="34" charset="0"/>
              </a:rPr>
              <a:t>kilometers</a:t>
            </a:r>
            <a:r>
              <a:rPr lang="en-GB" sz="2200" dirty="0" smtClean="0">
                <a:latin typeface="Arial" panose="020B0604020202020204" pitchFamily="34" charset="0"/>
                <a:cs typeface="Arial" panose="020B0604020202020204" pitchFamily="34" charset="0"/>
              </a:rPr>
              <a:t> (19,305 square miles) thin steep walled valley</a:t>
            </a:r>
            <a:endParaRPr lang="en-US" altLang="en-US" sz="2200" dirty="0" smtClean="0">
              <a:latin typeface="Arial" panose="020B0604020202020204" pitchFamily="34" charset="0"/>
              <a:cs typeface="Arial" panose="020B0604020202020204" pitchFamily="34" charset="0"/>
            </a:endParaRPr>
          </a:p>
          <a:p>
            <a:pPr lvl="1" fontAlgn="auto">
              <a:lnSpc>
                <a:spcPct val="92000"/>
              </a:lnSpc>
              <a:spcBef>
                <a:spcPct val="46000"/>
              </a:spcBef>
              <a:spcAft>
                <a:spcPts val="0"/>
              </a:spcAft>
              <a:buFont typeface="Courier New" panose="02070309020205020404" pitchFamily="49" charset="0"/>
              <a:buChar char="o"/>
              <a:defRPr/>
            </a:pPr>
            <a:r>
              <a:rPr lang="en-US" altLang="en-US" sz="2400" dirty="0" smtClean="0">
                <a:solidFill>
                  <a:schemeClr val="bg1">
                    <a:lumMod val="75000"/>
                  </a:schemeClr>
                </a:solidFill>
                <a:latin typeface="Helvetica" panose="020B0604020202020204" pitchFamily="34" charset="0"/>
              </a:rPr>
              <a:t>Ice shelf glacier</a:t>
            </a:r>
          </a:p>
          <a:p>
            <a:pPr fontAlgn="auto">
              <a:lnSpc>
                <a:spcPct val="92000"/>
              </a:lnSpc>
              <a:spcBef>
                <a:spcPct val="46000"/>
              </a:spcBef>
              <a:spcAft>
                <a:spcPts val="0"/>
              </a:spcAft>
              <a:buFont typeface="Arial" panose="020B0604020202020204" pitchFamily="34" charset="0"/>
              <a:buChar char="•"/>
              <a:defRPr/>
            </a:pPr>
            <a:endParaRPr lang="en-US" altLang="en-US" sz="2800" dirty="0" smtClean="0">
              <a:latin typeface="Arial" panose="020B0604020202020204" pitchFamily="34" charset="0"/>
              <a:cs typeface="Arial" panose="020B0604020202020204" pitchFamily="34" charset="0"/>
            </a:endParaRPr>
          </a:p>
        </p:txBody>
      </p:sp>
      <p:pic>
        <p:nvPicPr>
          <p:cNvPr id="23556" name="Picture 2" descr="Space Shuttle photograph of the Vatnajokull ice cap in Iceland"/>
          <p:cNvPicPr>
            <a:picLocks noChangeAspect="1" noChangeArrowheads="1"/>
          </p:cNvPicPr>
          <p:nvPr/>
        </p:nvPicPr>
        <p:blipFill>
          <a:blip r:embed="rId2" cstate="print"/>
          <a:srcRect/>
          <a:stretch>
            <a:fillRect/>
          </a:stretch>
        </p:blipFill>
        <p:spPr bwMode="auto">
          <a:xfrm>
            <a:off x="4716463" y="3716338"/>
            <a:ext cx="3735387" cy="28813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578" name="Picture 3" descr="figure 15-03.jpg                                               00007F18Macintosh HD                   ABA78158:"/>
          <p:cNvPicPr>
            <a:picLocks noChangeAspect="1" noChangeArrowheads="1"/>
          </p:cNvPicPr>
          <p:nvPr/>
        </p:nvPicPr>
        <p:blipFill>
          <a:blip r:embed="rId2" cstate="print"/>
          <a:srcRect b="22189"/>
          <a:stretch>
            <a:fillRect/>
          </a:stretch>
        </p:blipFill>
        <p:spPr bwMode="auto">
          <a:xfrm>
            <a:off x="0" y="0"/>
            <a:ext cx="4876800" cy="6858000"/>
          </a:xfrm>
          <a:prstGeom prst="rect">
            <a:avLst/>
          </a:prstGeom>
          <a:noFill/>
          <a:ln w="9525">
            <a:noFill/>
            <a:miter lim="800000"/>
            <a:headEnd/>
            <a:tailEnd/>
          </a:ln>
        </p:spPr>
      </p:pic>
      <p:pic>
        <p:nvPicPr>
          <p:cNvPr id="24579" name="Picture 4" descr="figure 15-03.jpg                                               00007F18Macintosh HD                   ABA78158:"/>
          <p:cNvPicPr>
            <a:picLocks noChangeAspect="1" noChangeArrowheads="1"/>
          </p:cNvPicPr>
          <p:nvPr/>
        </p:nvPicPr>
        <p:blipFill>
          <a:blip r:embed="rId2" cstate="print"/>
          <a:srcRect t="77809" r="14063"/>
          <a:stretch>
            <a:fillRect/>
          </a:stretch>
        </p:blipFill>
        <p:spPr bwMode="auto">
          <a:xfrm>
            <a:off x="4953000" y="3276600"/>
            <a:ext cx="4191000" cy="1955800"/>
          </a:xfrm>
          <a:prstGeom prst="rect">
            <a:avLst/>
          </a:prstGeom>
          <a:noFill/>
          <a:ln w="9525">
            <a:noFill/>
            <a:miter lim="800000"/>
            <a:headEnd/>
            <a:tailEnd/>
          </a:ln>
        </p:spPr>
      </p:pic>
      <p:sp>
        <p:nvSpPr>
          <p:cNvPr id="75782" name="Rectangle 6"/>
          <p:cNvSpPr>
            <a:spLocks noGrp="1" noChangeArrowheads="1"/>
          </p:cNvSpPr>
          <p:nvPr>
            <p:ph type="title"/>
          </p:nvPr>
        </p:nvSpPr>
        <p:spPr>
          <a:xfrm>
            <a:off x="4953000" y="304800"/>
            <a:ext cx="3886200" cy="2819400"/>
          </a:xfrm>
        </p:spPr>
        <p:txBody>
          <a:bodyPr/>
          <a:lstStyle/>
          <a:p>
            <a:pPr>
              <a:defRPr/>
            </a:pPr>
            <a:r>
              <a:rPr lang="en-US" b="1" smtClean="0">
                <a:effectLst>
                  <a:outerShdw blurRad="38100" dist="38100" dir="2700000" algn="tl">
                    <a:srgbClr val="C0C0C0"/>
                  </a:outerShdw>
                </a:effectLst>
                <a:latin typeface="Helvetica" charset="0"/>
              </a:rPr>
              <a:t>Greenland </a:t>
            </a:r>
            <a:br>
              <a:rPr lang="en-US" b="1" smtClean="0">
                <a:effectLst>
                  <a:outerShdw blurRad="38100" dist="38100" dir="2700000" algn="tl">
                    <a:srgbClr val="C0C0C0"/>
                  </a:outerShdw>
                </a:effectLst>
                <a:latin typeface="Helvetica" charset="0"/>
              </a:rPr>
            </a:br>
            <a:r>
              <a:rPr lang="en-US" b="1" smtClean="0">
                <a:effectLst>
                  <a:outerShdw blurRad="38100" dist="38100" dir="2700000" algn="tl">
                    <a:srgbClr val="C0C0C0"/>
                  </a:outerShdw>
                </a:effectLst>
                <a:latin typeface="Helvetica" charset="0"/>
              </a:rPr>
              <a:t>Ice Cap</a:t>
            </a:r>
            <a:endParaRPr lang="en-US"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498725" y="192088"/>
            <a:ext cx="5386388" cy="687387"/>
          </a:xfrm>
          <a:noFill/>
        </p:spPr>
        <p:txBody>
          <a:bodyPr/>
          <a:lstStyle/>
          <a:p>
            <a:pPr>
              <a:lnSpc>
                <a:spcPct val="95000"/>
              </a:lnSpc>
            </a:pPr>
            <a:r>
              <a:rPr lang="en-US" altLang="en-US" sz="4800" smtClean="0">
                <a:latin typeface="Arial" charset="0"/>
                <a:cs typeface="Arial" charset="0"/>
              </a:rPr>
              <a:t>Types of Glaciers</a:t>
            </a:r>
          </a:p>
        </p:txBody>
      </p:sp>
      <p:sp>
        <p:nvSpPr>
          <p:cNvPr id="7171" name="Rectangle 3"/>
          <p:cNvSpPr>
            <a:spLocks noGrp="1" noChangeArrowheads="1"/>
          </p:cNvSpPr>
          <p:nvPr>
            <p:ph idx="1"/>
          </p:nvPr>
        </p:nvSpPr>
        <p:spPr bwMode="auto">
          <a:xfrm>
            <a:off x="171450" y="1360488"/>
            <a:ext cx="8737600" cy="519112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3500" tIns="25400" rIns="63500" bIns="25400" numCol="1" anchor="t" anchorCtr="0" compatLnSpc="1">
            <a:prstTxWarp prst="textNoShape">
              <a:avLst/>
            </a:prstTxWarp>
            <a:spAutoFit/>
          </a:bodyPr>
          <a:lstStyle/>
          <a:p>
            <a:pPr fontAlgn="auto">
              <a:lnSpc>
                <a:spcPct val="92000"/>
              </a:lnSpc>
              <a:spcBef>
                <a:spcPct val="46000"/>
              </a:spcBef>
              <a:spcAft>
                <a:spcPts val="0"/>
              </a:spcAft>
              <a:buFont typeface="Arial" panose="020B0604020202020204" pitchFamily="34" charset="0"/>
              <a:buChar char="•"/>
              <a:defRPr/>
            </a:pPr>
            <a:r>
              <a:rPr lang="en-US" altLang="en-US" sz="2800" dirty="0" smtClean="0">
                <a:latin typeface="Arial" panose="020B0604020202020204" pitchFamily="34" charset="0"/>
                <a:cs typeface="Arial" panose="020B0604020202020204" pitchFamily="34" charset="0"/>
              </a:rPr>
              <a:t>Morphological classification</a:t>
            </a:r>
          </a:p>
          <a:p>
            <a:pPr lvl="1" fontAlgn="auto">
              <a:lnSpc>
                <a:spcPct val="92000"/>
              </a:lnSpc>
              <a:spcBef>
                <a:spcPct val="46000"/>
              </a:spcBef>
              <a:spcAft>
                <a:spcPts val="0"/>
              </a:spcAft>
              <a:buFont typeface="Courier New" panose="02070309020205020404" pitchFamily="49" charset="0"/>
              <a:buChar char="o"/>
              <a:defRPr/>
            </a:pPr>
            <a:r>
              <a:rPr lang="en-US" altLang="en-US" sz="2400" dirty="0" smtClean="0">
                <a:solidFill>
                  <a:schemeClr val="bg1">
                    <a:lumMod val="75000"/>
                  </a:schemeClr>
                </a:solidFill>
                <a:latin typeface="Arial" panose="020B0604020202020204" pitchFamily="34" charset="0"/>
                <a:cs typeface="Arial" panose="020B0604020202020204" pitchFamily="34" charset="0"/>
              </a:rPr>
              <a:t>Valley glacier</a:t>
            </a:r>
          </a:p>
          <a:p>
            <a:pPr lvl="1" fontAlgn="auto">
              <a:lnSpc>
                <a:spcPct val="92000"/>
              </a:lnSpc>
              <a:spcBef>
                <a:spcPct val="46000"/>
              </a:spcBef>
              <a:spcAft>
                <a:spcPts val="0"/>
              </a:spcAft>
              <a:buFont typeface="Courier New" panose="02070309020205020404" pitchFamily="49" charset="0"/>
              <a:buChar char="o"/>
              <a:defRPr/>
            </a:pPr>
            <a:r>
              <a:rPr lang="en-US" altLang="en-US" sz="2400" dirty="0" smtClean="0">
                <a:solidFill>
                  <a:schemeClr val="bg1">
                    <a:lumMod val="75000"/>
                  </a:schemeClr>
                </a:solidFill>
                <a:latin typeface="Arial" panose="020B0604020202020204" pitchFamily="34" charset="0"/>
                <a:cs typeface="Arial" panose="020B0604020202020204" pitchFamily="34" charset="0"/>
              </a:rPr>
              <a:t>Ice  cap glacier</a:t>
            </a:r>
          </a:p>
          <a:p>
            <a:pPr lvl="1" fontAlgn="auto">
              <a:lnSpc>
                <a:spcPct val="92000"/>
              </a:lnSpc>
              <a:spcBef>
                <a:spcPct val="46000"/>
              </a:spcBef>
              <a:spcAft>
                <a:spcPts val="0"/>
              </a:spcAft>
              <a:buFont typeface="Courier New" panose="02070309020205020404" pitchFamily="49" charset="0"/>
              <a:buChar char="o"/>
              <a:defRPr/>
            </a:pPr>
            <a:endParaRPr lang="en-US" altLang="en-US" sz="2400" dirty="0" smtClean="0">
              <a:solidFill>
                <a:schemeClr val="bg1">
                  <a:lumMod val="75000"/>
                </a:schemeClr>
              </a:solidFill>
              <a:latin typeface="Arial" panose="020B0604020202020204" pitchFamily="34" charset="0"/>
              <a:cs typeface="Arial" panose="020B0604020202020204" pitchFamily="34" charset="0"/>
            </a:endParaRPr>
          </a:p>
          <a:p>
            <a:pPr lvl="1" fontAlgn="auto">
              <a:lnSpc>
                <a:spcPct val="92000"/>
              </a:lnSpc>
              <a:spcBef>
                <a:spcPct val="46000"/>
              </a:spcBef>
              <a:spcAft>
                <a:spcPts val="0"/>
              </a:spcAft>
              <a:buFont typeface="Courier New" panose="02070309020205020404" pitchFamily="49" charset="0"/>
              <a:buChar char="o"/>
              <a:defRPr/>
            </a:pPr>
            <a:endParaRPr lang="en-US" altLang="en-US" sz="2400" dirty="0" smtClean="0">
              <a:solidFill>
                <a:schemeClr val="bg1">
                  <a:lumMod val="75000"/>
                </a:schemeClr>
              </a:solidFill>
              <a:latin typeface="Arial" panose="020B0604020202020204" pitchFamily="34" charset="0"/>
              <a:cs typeface="Arial" panose="020B0604020202020204" pitchFamily="34" charset="0"/>
            </a:endParaRPr>
          </a:p>
          <a:p>
            <a:pPr lvl="1" fontAlgn="auto">
              <a:lnSpc>
                <a:spcPct val="92000"/>
              </a:lnSpc>
              <a:spcBef>
                <a:spcPct val="46000"/>
              </a:spcBef>
              <a:spcAft>
                <a:spcPts val="0"/>
              </a:spcAft>
              <a:buFont typeface="Courier New" panose="02070309020205020404" pitchFamily="49" charset="0"/>
              <a:buChar char="o"/>
              <a:defRPr/>
            </a:pPr>
            <a:endParaRPr lang="en-US" altLang="en-US" sz="2400" dirty="0" smtClean="0">
              <a:solidFill>
                <a:schemeClr val="bg1">
                  <a:lumMod val="75000"/>
                </a:schemeClr>
              </a:solidFill>
              <a:latin typeface="Arial" panose="020B0604020202020204" pitchFamily="34" charset="0"/>
              <a:cs typeface="Arial" panose="020B0604020202020204" pitchFamily="34" charset="0"/>
            </a:endParaRPr>
          </a:p>
          <a:p>
            <a:pPr lvl="1" fontAlgn="auto">
              <a:lnSpc>
                <a:spcPct val="92000"/>
              </a:lnSpc>
              <a:spcBef>
                <a:spcPct val="46000"/>
              </a:spcBef>
              <a:spcAft>
                <a:spcPts val="0"/>
              </a:spcAft>
              <a:buFont typeface="Courier New" panose="02070309020205020404" pitchFamily="49" charset="0"/>
              <a:buChar char="o"/>
              <a:defRPr/>
            </a:pPr>
            <a:r>
              <a:rPr lang="en-US" altLang="en-US" sz="2400" dirty="0" smtClean="0">
                <a:latin typeface="Arial" panose="020B0604020202020204" pitchFamily="34" charset="0"/>
                <a:cs typeface="Arial" panose="020B0604020202020204" pitchFamily="34" charset="0"/>
              </a:rPr>
              <a:t>Ice shelf glacier</a:t>
            </a:r>
          </a:p>
          <a:p>
            <a:pPr lvl="2" fontAlgn="auto">
              <a:lnSpc>
                <a:spcPct val="92000"/>
              </a:lnSpc>
              <a:spcBef>
                <a:spcPct val="46000"/>
              </a:spcBef>
              <a:spcAft>
                <a:spcPts val="0"/>
              </a:spcAft>
              <a:buFont typeface="Wingdings" panose="05000000000000000000" pitchFamily="2" charset="2"/>
              <a:buChar char="§"/>
              <a:defRPr/>
            </a:pPr>
            <a:r>
              <a:rPr lang="en-GB" sz="2200" dirty="0" smtClean="0">
                <a:latin typeface="Arial" panose="020B0604020202020204" pitchFamily="34" charset="0"/>
                <a:cs typeface="Arial" panose="020B0604020202020204" pitchFamily="34" charset="0"/>
              </a:rPr>
              <a:t>An ice sheet is a chunk of glacier ice that covers the land surrounding it and is greater than 50,000 </a:t>
            </a:r>
            <a:r>
              <a:rPr lang="en-GB" sz="2200" dirty="0" err="1" smtClean="0">
                <a:latin typeface="Arial" panose="020B0604020202020204" pitchFamily="34" charset="0"/>
                <a:cs typeface="Arial" panose="020B0604020202020204" pitchFamily="34" charset="0"/>
              </a:rPr>
              <a:t>kilometers</a:t>
            </a:r>
            <a:r>
              <a:rPr lang="en-GB" sz="2200" dirty="0" smtClean="0">
                <a:latin typeface="Arial" panose="020B0604020202020204" pitchFamily="34" charset="0"/>
                <a:cs typeface="Arial" panose="020B0604020202020204" pitchFamily="34" charset="0"/>
              </a:rPr>
              <a:t> (20,000 miles) wide.</a:t>
            </a:r>
            <a:endParaRPr lang="en-US" altLang="en-US" sz="2200" dirty="0" smtClean="0">
              <a:latin typeface="Arial" panose="020B0604020202020204" pitchFamily="34" charset="0"/>
              <a:cs typeface="Arial" panose="020B0604020202020204" pitchFamily="34" charset="0"/>
            </a:endParaRPr>
          </a:p>
          <a:p>
            <a:pPr fontAlgn="auto">
              <a:lnSpc>
                <a:spcPct val="92000"/>
              </a:lnSpc>
              <a:spcBef>
                <a:spcPct val="46000"/>
              </a:spcBef>
              <a:spcAft>
                <a:spcPts val="0"/>
              </a:spcAft>
              <a:buFont typeface="Arial" panose="020B0604020202020204" pitchFamily="34" charset="0"/>
              <a:buChar char="•"/>
              <a:defRPr/>
            </a:pPr>
            <a:endParaRPr lang="en-US" altLang="en-US" sz="2800" dirty="0" smtClean="0">
              <a:latin typeface="Arial" panose="020B0604020202020204" pitchFamily="34" charset="0"/>
              <a:cs typeface="Arial" panose="020B0604020202020204" pitchFamily="34" charset="0"/>
            </a:endParaRPr>
          </a:p>
        </p:txBody>
      </p:sp>
      <p:pic>
        <p:nvPicPr>
          <p:cNvPr id="25604" name="Picture 2" descr="http://ete.cet.edu/gcc/style/images/uploads/ice%20caps/Glaciers-in-the-Straits-of-Magellan-in-Southern-Chile_sm.jpg"/>
          <p:cNvPicPr>
            <a:picLocks noChangeAspect="1" noChangeArrowheads="1"/>
          </p:cNvPicPr>
          <p:nvPr/>
        </p:nvPicPr>
        <p:blipFill>
          <a:blip r:embed="rId2" cstate="print"/>
          <a:srcRect/>
          <a:stretch>
            <a:fillRect/>
          </a:stretch>
        </p:blipFill>
        <p:spPr bwMode="auto">
          <a:xfrm>
            <a:off x="3779838" y="1916113"/>
            <a:ext cx="4346575" cy="28813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descr="figure 15-02.jpg                                               00007F18Macintosh HD                   ABA78158:"/>
          <p:cNvPicPr>
            <a:picLocks noChangeAspect="1" noChangeArrowheads="1"/>
          </p:cNvPicPr>
          <p:nvPr/>
        </p:nvPicPr>
        <p:blipFill>
          <a:blip r:embed="rId2" cstate="print"/>
          <a:srcRect l="1448" t="963" r="1428" b="2335"/>
          <a:stretch>
            <a:fillRect/>
          </a:stretch>
        </p:blipFill>
        <p:spPr bwMode="auto">
          <a:xfrm>
            <a:off x="0" y="404664"/>
            <a:ext cx="9154502" cy="6192000"/>
          </a:xfrm>
          <a:prstGeom prst="rect">
            <a:avLst/>
          </a:prstGeom>
          <a:noFill/>
          <a:ln w="9525">
            <a:noFill/>
            <a:miter lim="800000"/>
            <a:headEnd/>
            <a:tailEnd/>
          </a:ln>
        </p:spPr>
      </p:pic>
      <p:sp>
        <p:nvSpPr>
          <p:cNvPr id="8198" name="Rectangle 6"/>
          <p:cNvSpPr>
            <a:spLocks noGrp="1" noChangeArrowheads="1"/>
          </p:cNvSpPr>
          <p:nvPr>
            <p:ph type="title"/>
          </p:nvPr>
        </p:nvSpPr>
        <p:spPr>
          <a:xfrm>
            <a:off x="-36512" y="424851"/>
            <a:ext cx="5308654" cy="609600"/>
          </a:xfrm>
          <a:noFill/>
        </p:spPr>
        <p:txBody>
          <a:bodyPr vert="horz" lIns="91440" tIns="45720" rIns="91440" bIns="45720" rtlCol="0" anchor="ctr">
            <a:normAutofit/>
          </a:bodyPr>
          <a:lstStyle/>
          <a:p>
            <a:pPr algn="l"/>
            <a:r>
              <a:rPr lang="en-US" sz="2200" b="1" dirty="0">
                <a:solidFill>
                  <a:srgbClr val="FFFF00"/>
                </a:solidFill>
                <a:latin typeface="Arial" panose="020B0604020202020204" pitchFamily="34" charset="0"/>
                <a:cs typeface="Arial" panose="020B0604020202020204" pitchFamily="34" charset="0"/>
              </a:rPr>
              <a:t>Sentinel Range, Antarctica</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3" descr="figure 15-05.jpg                                               00007F18Macintosh HD                   ABA78158:"/>
          <p:cNvPicPr>
            <a:picLocks noChangeAspect="1" noChangeArrowheads="1"/>
          </p:cNvPicPr>
          <p:nvPr/>
        </p:nvPicPr>
        <p:blipFill>
          <a:blip r:embed="rId2" cstate="print"/>
          <a:srcRect/>
          <a:stretch>
            <a:fillRect/>
          </a:stretch>
        </p:blipFill>
        <p:spPr bwMode="auto">
          <a:xfrm>
            <a:off x="2124075" y="1773238"/>
            <a:ext cx="5422900" cy="4679950"/>
          </a:xfrm>
          <a:prstGeom prst="rect">
            <a:avLst/>
          </a:prstGeom>
          <a:noFill/>
          <a:ln w="9525">
            <a:noFill/>
            <a:miter lim="800000"/>
            <a:headEnd/>
            <a:tailEnd/>
          </a:ln>
        </p:spPr>
      </p:pic>
      <p:sp>
        <p:nvSpPr>
          <p:cNvPr id="11269" name="Rectangle 5"/>
          <p:cNvSpPr>
            <a:spLocks noGrp="1" noChangeArrowheads="1"/>
          </p:cNvSpPr>
          <p:nvPr>
            <p:ph type="title"/>
          </p:nvPr>
        </p:nvSpPr>
        <p:spPr>
          <a:xfrm>
            <a:off x="-180975" y="-315913"/>
            <a:ext cx="9324975" cy="2362201"/>
          </a:xfrm>
        </p:spPr>
        <p:txBody>
          <a:bodyPr/>
          <a:lstStyle/>
          <a:p>
            <a:pPr>
              <a:defRPr/>
            </a:pPr>
            <a:r>
              <a:rPr lang="en-US" sz="4800" kern="1200" dirty="0">
                <a:cs typeface="Arial" panose="020B0604020202020204" pitchFamily="34" charset="0"/>
              </a:rPr>
              <a:t>Variations in the Present Height </a:t>
            </a:r>
            <a:r>
              <a:rPr lang="en-US" sz="4800" kern="1200" dirty="0" smtClean="0">
                <a:cs typeface="Arial" panose="020B0604020202020204" pitchFamily="34" charset="0"/>
              </a:rPr>
              <a:t/>
            </a:r>
            <a:br>
              <a:rPr lang="en-US" sz="4800" kern="1200" dirty="0" smtClean="0">
                <a:cs typeface="Arial" panose="020B0604020202020204" pitchFamily="34" charset="0"/>
              </a:rPr>
            </a:br>
            <a:r>
              <a:rPr lang="en-US" sz="4800" kern="1200" dirty="0" smtClean="0">
                <a:cs typeface="Arial" panose="020B0604020202020204" pitchFamily="34" charset="0"/>
              </a:rPr>
              <a:t>of </a:t>
            </a:r>
            <a:r>
              <a:rPr lang="en-US" sz="4800" kern="1200" dirty="0">
                <a:cs typeface="Arial" panose="020B0604020202020204" pitchFamily="34" charset="0"/>
              </a:rPr>
              <a:t>the Snow Line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1"/>
          <p:cNvSpPr>
            <a:spLocks noGrp="1"/>
          </p:cNvSpPr>
          <p:nvPr>
            <p:ph type="sldNum" sz="quarter" idx="12"/>
          </p:nvPr>
        </p:nvSpPr>
        <p:spPr bwMode="auto">
          <a:noFill/>
          <a:ln>
            <a:miter lim="800000"/>
            <a:headEnd/>
            <a:tailEnd/>
          </a:ln>
        </p:spPr>
        <p:txBody>
          <a:bodyPr/>
          <a:lstStyle/>
          <a:p>
            <a:fld id="{8AC4A4BD-5416-4337-8D8D-AB3C4A597042}" type="slidenum">
              <a:rPr lang="en-US" smtClean="0">
                <a:ea typeface="ＭＳ Ｐゴシック" pitchFamily="34" charset="-128"/>
              </a:rPr>
              <a:pPr/>
              <a:t>2</a:t>
            </a:fld>
            <a:endParaRPr lang="en-US" smtClean="0">
              <a:ea typeface="ＭＳ Ｐゴシック" pitchFamily="34" charset="-128"/>
            </a:endParaRPr>
          </a:p>
        </p:txBody>
      </p:sp>
      <p:sp>
        <p:nvSpPr>
          <p:cNvPr id="90115" name="Rectangle 2"/>
          <p:cNvSpPr txBox="1">
            <a:spLocks noChangeArrowheads="1"/>
          </p:cNvSpPr>
          <p:nvPr/>
        </p:nvSpPr>
        <p:spPr bwMode="auto">
          <a:xfrm>
            <a:off x="1665288" y="2908300"/>
            <a:ext cx="5654675" cy="685800"/>
          </a:xfrm>
          <a:prstGeom prst="rect">
            <a:avLst/>
          </a:prstGeom>
          <a:noFill/>
          <a:ln w="9525">
            <a:noFill/>
            <a:miter lim="800000"/>
            <a:headEnd/>
            <a:tailEnd/>
          </a:ln>
        </p:spPr>
        <p:txBody>
          <a:bodyPr/>
          <a:lstStyle/>
          <a:p>
            <a:pPr algn="ctr" defTabSz="457200" eaLnBrk="0" hangingPunct="0"/>
            <a:r>
              <a:rPr lang="en-US" sz="2800">
                <a:latin typeface="Times New Roman" pitchFamily="18" charset="0"/>
                <a:ea typeface="ＭＳ Ｐゴシック" pitchFamily="34" charset="-128"/>
                <a:cs typeface="Times New Roman" pitchFamily="18" charset="0"/>
              </a:rPr>
              <a:t>Deserts and wind action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522288" y="333375"/>
            <a:ext cx="8328025" cy="687388"/>
          </a:xfrm>
        </p:spPr>
        <p:txBody>
          <a:bodyPr rtlCol="0">
            <a:noAutofit/>
          </a:bodyPr>
          <a:lstStyle/>
          <a:p>
            <a:pPr fontAlgn="auto">
              <a:lnSpc>
                <a:spcPct val="95000"/>
              </a:lnSpc>
              <a:spcAft>
                <a:spcPts val="0"/>
              </a:spcAft>
              <a:defRPr/>
            </a:pPr>
            <a:r>
              <a:rPr lang="en-US" altLang="en-US" sz="4800" dirty="0" smtClean="0">
                <a:effectLst>
                  <a:outerShdw blurRad="38100" dist="38100" dir="2700000" algn="tl">
                    <a:srgbClr val="FFFFFF"/>
                  </a:outerShdw>
                </a:effectLst>
                <a:latin typeface="Arial" panose="020B0604020202020204" pitchFamily="34" charset="0"/>
                <a:cs typeface="Arial" panose="020B0604020202020204" pitchFamily="34" charset="0"/>
              </a:rPr>
              <a:t>Glacial growth: Accumulation</a:t>
            </a:r>
          </a:p>
        </p:txBody>
      </p:sp>
      <p:sp>
        <p:nvSpPr>
          <p:cNvPr id="28675" name="Rectangle 5"/>
          <p:cNvSpPr>
            <a:spLocks noGrp="1" noChangeArrowheads="1"/>
          </p:cNvSpPr>
          <p:nvPr>
            <p:ph idx="1"/>
          </p:nvPr>
        </p:nvSpPr>
        <p:spPr bwMode="auto">
          <a:xfrm>
            <a:off x="755650" y="1301750"/>
            <a:ext cx="6696075" cy="2376488"/>
          </a:xfrm>
        </p:spPr>
        <p:txBody>
          <a:bodyPr wrap="square" numCol="1" anchor="t" anchorCtr="0" compatLnSpc="1">
            <a:prstTxWarp prst="textNoShape">
              <a:avLst/>
            </a:prstTxWarp>
          </a:bodyPr>
          <a:lstStyle/>
          <a:p>
            <a:pPr>
              <a:lnSpc>
                <a:spcPct val="96000"/>
              </a:lnSpc>
              <a:spcBef>
                <a:spcPct val="48000"/>
              </a:spcBef>
            </a:pPr>
            <a:r>
              <a:rPr lang="en-US" sz="2800" smtClean="0">
                <a:latin typeface="Arial" charset="0"/>
                <a:cs typeface="Arial" charset="0"/>
              </a:rPr>
              <a:t>Transformation of snow into ice</a:t>
            </a:r>
            <a:endParaRPr lang="en-US" sz="2800" i="1" smtClean="0">
              <a:latin typeface="Arial" charset="0"/>
              <a:cs typeface="Arial" charset="0"/>
            </a:endParaRPr>
          </a:p>
          <a:p>
            <a:pPr lvl="1">
              <a:lnSpc>
                <a:spcPct val="96000"/>
              </a:lnSpc>
              <a:spcBef>
                <a:spcPct val="48000"/>
              </a:spcBef>
              <a:buFont typeface="Courier New" pitchFamily="49" charset="0"/>
              <a:buChar char="o"/>
            </a:pPr>
            <a:r>
              <a:rPr lang="en-US" sz="2400" i="1" smtClean="0">
                <a:solidFill>
                  <a:srgbClr val="0070C0"/>
                </a:solidFill>
                <a:latin typeface="Arial" charset="0"/>
                <a:cs typeface="Arial" charset="0"/>
              </a:rPr>
              <a:t>Snow</a:t>
            </a:r>
            <a:r>
              <a:rPr lang="en-US" sz="2400" smtClean="0">
                <a:latin typeface="Arial" charset="0"/>
                <a:cs typeface="Arial" charset="0"/>
              </a:rPr>
              <a:t> may be thought of as sediment,</a:t>
            </a:r>
          </a:p>
          <a:p>
            <a:pPr lvl="1">
              <a:lnSpc>
                <a:spcPct val="96000"/>
              </a:lnSpc>
              <a:spcBef>
                <a:spcPct val="48000"/>
              </a:spcBef>
              <a:buFont typeface="Courier New" pitchFamily="49" charset="0"/>
              <a:buChar char="o"/>
            </a:pPr>
            <a:r>
              <a:rPr lang="en-US" sz="2400" i="1" smtClean="0">
                <a:solidFill>
                  <a:srgbClr val="0070C0"/>
                </a:solidFill>
                <a:latin typeface="Arial" charset="0"/>
                <a:cs typeface="Arial" charset="0"/>
              </a:rPr>
              <a:t>Firn</a:t>
            </a:r>
            <a:r>
              <a:rPr lang="en-US" sz="2400" smtClean="0">
                <a:latin typeface="Arial" charset="0"/>
                <a:cs typeface="Arial" charset="0"/>
              </a:rPr>
              <a:t> as sedimentary rock, and </a:t>
            </a:r>
          </a:p>
          <a:p>
            <a:pPr lvl="1">
              <a:lnSpc>
                <a:spcPct val="96000"/>
              </a:lnSpc>
              <a:spcBef>
                <a:spcPct val="48000"/>
              </a:spcBef>
              <a:buFont typeface="Courier New" pitchFamily="49" charset="0"/>
              <a:buChar char="o"/>
            </a:pPr>
            <a:r>
              <a:rPr lang="en-US" sz="2400" i="1" smtClean="0">
                <a:solidFill>
                  <a:srgbClr val="0070C0"/>
                </a:solidFill>
                <a:latin typeface="Arial" charset="0"/>
                <a:cs typeface="Arial" charset="0"/>
              </a:rPr>
              <a:t>Glacier ice</a:t>
            </a:r>
            <a:r>
              <a:rPr lang="en-US" sz="2400" smtClean="0">
                <a:solidFill>
                  <a:srgbClr val="0070C0"/>
                </a:solidFill>
                <a:latin typeface="Arial" charset="0"/>
                <a:cs typeface="Arial" charset="0"/>
              </a:rPr>
              <a:t> </a:t>
            </a:r>
            <a:r>
              <a:rPr lang="en-US" sz="2400" smtClean="0">
                <a:latin typeface="Arial" charset="0"/>
                <a:cs typeface="Arial" charset="0"/>
              </a:rPr>
              <a:t>as metamorphic rock.</a:t>
            </a:r>
          </a:p>
        </p:txBody>
      </p:sp>
      <p:pic>
        <p:nvPicPr>
          <p:cNvPr id="28676" name="Picture 5" descr="http://cdn.antarcticglaciers.org/wp-content/uploads/2012/08/fs20093046_fig03.png"/>
          <p:cNvPicPr>
            <a:picLocks noChangeAspect="1" noChangeArrowheads="1"/>
          </p:cNvPicPr>
          <p:nvPr/>
        </p:nvPicPr>
        <p:blipFill>
          <a:blip r:embed="rId2" cstate="print"/>
          <a:srcRect/>
          <a:stretch>
            <a:fillRect/>
          </a:stretch>
        </p:blipFill>
        <p:spPr bwMode="auto">
          <a:xfrm>
            <a:off x="4103688" y="3402013"/>
            <a:ext cx="4937125" cy="3455987"/>
          </a:xfrm>
          <a:prstGeom prst="rect">
            <a:avLst/>
          </a:prstGeom>
          <a:noFill/>
          <a:ln w="9525">
            <a:noFill/>
            <a:miter lim="800000"/>
            <a:headEnd/>
            <a:tailEnd/>
          </a:ln>
        </p:spPr>
      </p:pic>
      <p:sp>
        <p:nvSpPr>
          <p:cNvPr id="2" name="Rectangle 1"/>
          <p:cNvSpPr/>
          <p:nvPr/>
        </p:nvSpPr>
        <p:spPr>
          <a:xfrm>
            <a:off x="4211638" y="3402013"/>
            <a:ext cx="1512887" cy="283527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GB" sz="2400" b="1">
              <a:solidFill>
                <a:prstClr val="white"/>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698" name="Picture 3" descr="figure 15-06.jpg                                               00007F18Macintosh HD                   ABA78158:"/>
          <p:cNvPicPr>
            <a:picLocks noChangeAspect="1" noChangeArrowheads="1"/>
          </p:cNvPicPr>
          <p:nvPr/>
        </p:nvPicPr>
        <p:blipFill>
          <a:blip r:embed="rId2" cstate="print"/>
          <a:srcRect/>
          <a:stretch>
            <a:fillRect/>
          </a:stretch>
        </p:blipFill>
        <p:spPr bwMode="auto">
          <a:xfrm>
            <a:off x="457200" y="304800"/>
            <a:ext cx="4267200" cy="6199188"/>
          </a:xfrm>
          <a:prstGeom prst="rect">
            <a:avLst/>
          </a:prstGeom>
          <a:noFill/>
          <a:ln w="9525">
            <a:noFill/>
            <a:miter lim="800000"/>
            <a:headEnd/>
            <a:tailEnd/>
          </a:ln>
        </p:spPr>
      </p:pic>
      <p:sp>
        <p:nvSpPr>
          <p:cNvPr id="12293" name="Rectangle 5"/>
          <p:cNvSpPr>
            <a:spLocks noGrp="1" noChangeArrowheads="1"/>
          </p:cNvSpPr>
          <p:nvPr>
            <p:ph type="title"/>
          </p:nvPr>
        </p:nvSpPr>
        <p:spPr>
          <a:xfrm>
            <a:off x="4724400" y="2420938"/>
            <a:ext cx="4114800" cy="1485900"/>
          </a:xfrm>
        </p:spPr>
        <p:txBody>
          <a:bodyPr/>
          <a:lstStyle/>
          <a:p>
            <a:pPr>
              <a:defRPr/>
            </a:pPr>
            <a:r>
              <a:rPr lang="en-US" sz="3600" kern="1200" dirty="0">
                <a:ea typeface="+mn-ea"/>
                <a:cs typeface="Arial" panose="020B0604020202020204" pitchFamily="34" charset="0"/>
              </a:rPr>
              <a:t>Transformation of Snow to Glacial Ice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823913" y="476250"/>
            <a:ext cx="7675562" cy="687388"/>
          </a:xfrm>
        </p:spPr>
        <p:txBody>
          <a:bodyPr rtlCol="0">
            <a:noAutofit/>
          </a:bodyPr>
          <a:lstStyle/>
          <a:p>
            <a:pPr fontAlgn="auto">
              <a:lnSpc>
                <a:spcPct val="95000"/>
              </a:lnSpc>
              <a:spcAft>
                <a:spcPts val="0"/>
              </a:spcAft>
              <a:defRPr/>
            </a:pPr>
            <a:r>
              <a:rPr lang="en-US" altLang="en-US" sz="4800" dirty="0" smtClean="0">
                <a:effectLst>
                  <a:outerShdw blurRad="38100" dist="38100" dir="2700000" algn="tl">
                    <a:srgbClr val="FFFFFF"/>
                  </a:outerShdw>
                </a:effectLst>
                <a:latin typeface="Arial" panose="020B0604020202020204" pitchFamily="34" charset="0"/>
                <a:cs typeface="Arial" panose="020B0604020202020204" pitchFamily="34" charset="0"/>
              </a:rPr>
              <a:t>Glacial shrinkage: Ablation</a:t>
            </a:r>
          </a:p>
        </p:txBody>
      </p:sp>
      <p:sp>
        <p:nvSpPr>
          <p:cNvPr id="30723" name="Rectangle 3"/>
          <p:cNvSpPr>
            <a:spLocks noGrp="1" noChangeArrowheads="1"/>
          </p:cNvSpPr>
          <p:nvPr>
            <p:ph idx="1"/>
          </p:nvPr>
        </p:nvSpPr>
        <p:spPr bwMode="auto">
          <a:xfrm>
            <a:off x="814388" y="1458913"/>
            <a:ext cx="8323262" cy="1887537"/>
          </a:xfrm>
          <a:noFill/>
        </p:spPr>
        <p:txBody>
          <a:bodyPr wrap="square" lIns="63500" tIns="25400" rIns="63500" bIns="25400" numCol="1" anchor="t" anchorCtr="0" compatLnSpc="1">
            <a:prstTxWarp prst="textNoShape">
              <a:avLst/>
            </a:prstTxWarp>
            <a:spAutoFit/>
          </a:bodyPr>
          <a:lstStyle/>
          <a:p>
            <a:pPr>
              <a:lnSpc>
                <a:spcPct val="86000"/>
              </a:lnSpc>
              <a:spcBef>
                <a:spcPct val="41000"/>
              </a:spcBef>
            </a:pPr>
            <a:r>
              <a:rPr lang="en-US" altLang="en-US" sz="2800" smtClean="0">
                <a:solidFill>
                  <a:srgbClr val="0070C0"/>
                </a:solidFill>
                <a:latin typeface="Arial" charset="0"/>
                <a:cs typeface="Arial" charset="0"/>
              </a:rPr>
              <a:t>Melting</a:t>
            </a:r>
          </a:p>
          <a:p>
            <a:pPr>
              <a:lnSpc>
                <a:spcPct val="86000"/>
              </a:lnSpc>
              <a:spcBef>
                <a:spcPct val="41000"/>
              </a:spcBef>
            </a:pPr>
            <a:r>
              <a:rPr lang="en-US" altLang="en-US" sz="2800" smtClean="0">
                <a:solidFill>
                  <a:srgbClr val="0070C0"/>
                </a:solidFill>
                <a:latin typeface="Arial" charset="0"/>
                <a:cs typeface="Arial" charset="0"/>
              </a:rPr>
              <a:t>Iceberg calving</a:t>
            </a:r>
            <a:r>
              <a:rPr lang="en-US" altLang="en-US" sz="2800" smtClean="0">
                <a:latin typeface="Arial" charset="0"/>
                <a:cs typeface="Arial" charset="0"/>
              </a:rPr>
              <a:t>: </a:t>
            </a:r>
            <a:r>
              <a:rPr lang="en-GB" sz="2800" smtClean="0"/>
              <a:t>breaking off of chunks of ice at the edge of a glacier</a:t>
            </a:r>
            <a:endParaRPr lang="en-US" altLang="en-US" sz="2800" smtClean="0">
              <a:latin typeface="Arial" charset="0"/>
              <a:cs typeface="Arial" charset="0"/>
            </a:endParaRPr>
          </a:p>
          <a:p>
            <a:pPr>
              <a:lnSpc>
                <a:spcPct val="86000"/>
              </a:lnSpc>
              <a:spcBef>
                <a:spcPct val="41000"/>
              </a:spcBef>
            </a:pPr>
            <a:r>
              <a:rPr lang="en-US" altLang="en-US" sz="2800" smtClean="0">
                <a:solidFill>
                  <a:srgbClr val="0070C0"/>
                </a:solidFill>
                <a:latin typeface="Arial" charset="0"/>
                <a:cs typeface="Arial" charset="0"/>
              </a:rPr>
              <a:t>Sublimation</a:t>
            </a:r>
          </a:p>
        </p:txBody>
      </p:sp>
      <p:pic>
        <p:nvPicPr>
          <p:cNvPr id="30724" name="Picture 5" descr="http://cdn.antarcticglaciers.org/wp-content/uploads/2012/08/fs20093046_fig03.png"/>
          <p:cNvPicPr>
            <a:picLocks noChangeAspect="1" noChangeArrowheads="1"/>
          </p:cNvPicPr>
          <p:nvPr/>
        </p:nvPicPr>
        <p:blipFill>
          <a:blip r:embed="rId2" cstate="print"/>
          <a:srcRect/>
          <a:stretch>
            <a:fillRect/>
          </a:stretch>
        </p:blipFill>
        <p:spPr bwMode="auto">
          <a:xfrm>
            <a:off x="3325813" y="2789238"/>
            <a:ext cx="5811837" cy="4068762"/>
          </a:xfrm>
          <a:prstGeom prst="rect">
            <a:avLst/>
          </a:prstGeom>
          <a:noFill/>
          <a:ln w="9525">
            <a:noFill/>
            <a:miter lim="800000"/>
            <a:headEnd/>
            <a:tailEnd/>
          </a:ln>
        </p:spPr>
      </p:pic>
      <p:sp>
        <p:nvSpPr>
          <p:cNvPr id="5" name="Rectangle 4"/>
          <p:cNvSpPr/>
          <p:nvPr/>
        </p:nvSpPr>
        <p:spPr>
          <a:xfrm>
            <a:off x="4973638" y="2676525"/>
            <a:ext cx="3990975" cy="367188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GB" sz="2400" b="1">
              <a:solidFill>
                <a:prstClr val="white"/>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descr="figure 15-07.jpg                                               00007F18Macintosh HD                   ABA78158:"/>
          <p:cNvPicPr>
            <a:picLocks noChangeAspect="1" noChangeArrowheads="1"/>
          </p:cNvPicPr>
          <p:nvPr/>
        </p:nvPicPr>
        <p:blipFill>
          <a:blip r:embed="rId2" cstate="print"/>
          <a:srcRect l="1765" t="2364" r="1738" b="934"/>
          <a:stretch>
            <a:fillRect/>
          </a:stretch>
        </p:blipFill>
        <p:spPr bwMode="auto">
          <a:xfrm>
            <a:off x="1084921" y="23956"/>
            <a:ext cx="7297686" cy="6804000"/>
          </a:xfrm>
          <a:prstGeom prst="rect">
            <a:avLst/>
          </a:prstGeom>
          <a:noFill/>
          <a:ln w="9525">
            <a:noFill/>
            <a:miter lim="800000"/>
            <a:headEnd/>
            <a:tailEnd/>
          </a:ln>
        </p:spPr>
      </p:pic>
      <p:sp>
        <p:nvSpPr>
          <p:cNvPr id="31747" name="Text Box 4"/>
          <p:cNvSpPr txBox="1">
            <a:spLocks noChangeArrowheads="1"/>
          </p:cNvSpPr>
          <p:nvPr/>
        </p:nvSpPr>
        <p:spPr bwMode="auto">
          <a:xfrm>
            <a:off x="914400" y="6589713"/>
            <a:ext cx="781050" cy="26828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ltLang="en-US" sz="1000" b="1" smtClean="0">
                <a:solidFill>
                  <a:srgbClr val="000000"/>
                </a:solidFill>
                <a:latin typeface="Comic Sans MS" pitchFamily="66" charset="0"/>
              </a:rPr>
              <a:t>Tom Bean</a:t>
            </a:r>
          </a:p>
        </p:txBody>
      </p:sp>
      <p:sp>
        <p:nvSpPr>
          <p:cNvPr id="31748" name="Rectangle 6"/>
          <p:cNvSpPr>
            <a:spLocks noGrp="1" noChangeArrowheads="1"/>
          </p:cNvSpPr>
          <p:nvPr>
            <p:ph type="title"/>
          </p:nvPr>
        </p:nvSpPr>
        <p:spPr>
          <a:xfrm>
            <a:off x="1105242" y="23956"/>
            <a:ext cx="4978926" cy="747909"/>
          </a:xfrm>
          <a:noFill/>
        </p:spPr>
        <p:txBody>
          <a:bodyPr>
            <a:normAutofit fontScale="90000"/>
          </a:bodyPr>
          <a:lstStyle/>
          <a:p>
            <a:pPr algn="l"/>
            <a:r>
              <a:rPr lang="en-US" altLang="en-US" sz="2200" b="1" dirty="0" smtClean="0">
                <a:solidFill>
                  <a:srgbClr val="FFFF00"/>
                </a:solidFill>
                <a:effectLst/>
                <a:latin typeface="Arial" panose="020B0604020202020204" pitchFamily="34" charset="0"/>
                <a:cs typeface="Arial" panose="020B0604020202020204" pitchFamily="34" charset="0"/>
              </a:rPr>
              <a:t>Calving Glacier, Glacier Bay, </a:t>
            </a:r>
            <a:br>
              <a:rPr lang="en-US" altLang="en-US" sz="2200" b="1" dirty="0" smtClean="0">
                <a:solidFill>
                  <a:srgbClr val="FFFF00"/>
                </a:solidFill>
                <a:effectLst/>
                <a:latin typeface="Arial" panose="020B0604020202020204" pitchFamily="34" charset="0"/>
                <a:cs typeface="Arial" panose="020B0604020202020204" pitchFamily="34" charset="0"/>
              </a:rPr>
            </a:br>
            <a:r>
              <a:rPr lang="en-US" altLang="en-US" sz="2200" b="1" dirty="0" smtClean="0">
                <a:solidFill>
                  <a:srgbClr val="FFFF00"/>
                </a:solidFill>
                <a:effectLst/>
                <a:latin typeface="Arial" panose="020B0604020202020204" pitchFamily="34" charset="0"/>
                <a:cs typeface="Arial" panose="020B0604020202020204" pitchFamily="34" charset="0"/>
              </a:rPr>
              <a:t>Alaska</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228600"/>
            <a:ext cx="7772400" cy="914400"/>
          </a:xfrm>
        </p:spPr>
        <p:txBody>
          <a:bodyPr/>
          <a:lstStyle/>
          <a:p>
            <a:pPr>
              <a:defRPr/>
            </a:pPr>
            <a:r>
              <a:rPr lang="en-US" sz="4800" kern="1200" dirty="0">
                <a:latin typeface="Arial" panose="020B0604020202020204" pitchFamily="34" charset="0"/>
                <a:cs typeface="Arial" panose="020B0604020202020204" pitchFamily="34" charset="0"/>
              </a:rPr>
              <a:t>Glacial</a:t>
            </a:r>
            <a:r>
              <a:rPr lang="en-US" sz="4800" kern="1200" dirty="0">
                <a:cs typeface="Arial" panose="020B0604020202020204" pitchFamily="34" charset="0"/>
              </a:rPr>
              <a:t> Budget</a:t>
            </a:r>
          </a:p>
        </p:txBody>
      </p:sp>
      <p:pic>
        <p:nvPicPr>
          <p:cNvPr id="32771" name="Picture 3" descr="figure 15-08.jpg                                               00007F18Macintosh HD                   ABA78158:"/>
          <p:cNvPicPr>
            <a:picLocks noChangeAspect="1" noChangeArrowheads="1"/>
          </p:cNvPicPr>
          <p:nvPr/>
        </p:nvPicPr>
        <p:blipFill>
          <a:blip r:embed="rId2" cstate="print"/>
          <a:srcRect b="25722"/>
          <a:stretch>
            <a:fillRect/>
          </a:stretch>
        </p:blipFill>
        <p:spPr bwMode="auto">
          <a:xfrm>
            <a:off x="457200" y="1905000"/>
            <a:ext cx="5894388" cy="4038600"/>
          </a:xfrm>
          <a:prstGeom prst="rect">
            <a:avLst/>
          </a:prstGeom>
          <a:noFill/>
          <a:ln w="9525">
            <a:noFill/>
            <a:miter lim="800000"/>
            <a:headEnd/>
            <a:tailEnd/>
          </a:ln>
        </p:spPr>
      </p:pic>
      <p:pic>
        <p:nvPicPr>
          <p:cNvPr id="32772" name="Picture 5" descr="figure 15-08.jpg                                               00007F18Macintosh HD                   ABA78158:"/>
          <p:cNvPicPr>
            <a:picLocks noChangeAspect="1" noChangeArrowheads="1"/>
          </p:cNvPicPr>
          <p:nvPr/>
        </p:nvPicPr>
        <p:blipFill>
          <a:blip r:embed="rId2" cstate="print"/>
          <a:srcRect l="23270" t="71474" r="21140"/>
          <a:stretch>
            <a:fillRect/>
          </a:stretch>
        </p:blipFill>
        <p:spPr bwMode="auto">
          <a:xfrm>
            <a:off x="5334000" y="2514600"/>
            <a:ext cx="3276600" cy="1550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78742" y="116632"/>
            <a:ext cx="9575278" cy="687387"/>
          </a:xfrm>
          <a:noFill/>
          <a:ln/>
        </p:spPr>
        <p:txBody>
          <a:bodyPr>
            <a:noAutofit/>
          </a:bodyPr>
          <a:lstStyle/>
          <a:p>
            <a:pPr>
              <a:lnSpc>
                <a:spcPct val="95000"/>
              </a:lnSpc>
            </a:pPr>
            <a:r>
              <a:rPr lang="en-US" sz="4800" dirty="0">
                <a:latin typeface="Arial" panose="020B0604020202020204" pitchFamily="34" charset="0"/>
                <a:cs typeface="Arial" panose="020B0604020202020204" pitchFamily="34" charset="0"/>
              </a:rPr>
              <a:t>Mechanisms of motion in glaciers</a:t>
            </a:r>
          </a:p>
        </p:txBody>
      </p:sp>
      <p:sp>
        <p:nvSpPr>
          <p:cNvPr id="2" name="TextBox 1"/>
          <p:cNvSpPr txBox="1"/>
          <p:nvPr/>
        </p:nvSpPr>
        <p:spPr>
          <a:xfrm>
            <a:off x="755576" y="1268760"/>
            <a:ext cx="6365845" cy="3170099"/>
          </a:xfrm>
          <a:prstGeom prst="rect">
            <a:avLst/>
          </a:prstGeom>
          <a:noFill/>
        </p:spPr>
        <p:txBody>
          <a:bodyPr wrap="none" rtlCol="0">
            <a:spAutoFit/>
          </a:bodyPr>
          <a:lstStyle/>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Rates </a:t>
            </a:r>
            <a:r>
              <a:rPr lang="de-DE" sz="2800" dirty="0" err="1" smtClean="0">
                <a:latin typeface="Arial" panose="020B0604020202020204" pitchFamily="34" charset="0"/>
                <a:cs typeface="Arial" panose="020B0604020202020204" pitchFamily="34" charset="0"/>
              </a:rPr>
              <a:t>of</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glacial</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movement</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depends</a:t>
            </a:r>
            <a:endParaRPr lang="de-DE" sz="2800" dirty="0" smtClean="0">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endParaRPr lang="de-DE" sz="2400" dirty="0" smtClean="0">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r>
              <a:rPr lang="de-DE" sz="2400" dirty="0" err="1" smtClean="0">
                <a:latin typeface="Arial" panose="020B0604020202020204" pitchFamily="34" charset="0"/>
                <a:cs typeface="Arial" panose="020B0604020202020204" pitchFamily="34" charset="0"/>
              </a:rPr>
              <a:t>Slope</a:t>
            </a:r>
            <a:r>
              <a:rPr lang="de-DE" sz="2400" dirty="0" smtClean="0">
                <a:latin typeface="Arial" panose="020B0604020202020204" pitchFamily="34" charset="0"/>
                <a:cs typeface="Arial" panose="020B0604020202020204" pitchFamily="34" charset="0"/>
              </a:rPr>
              <a:t> </a:t>
            </a:r>
            <a:r>
              <a:rPr lang="de-DE" sz="2400" dirty="0" err="1" smtClean="0">
                <a:latin typeface="Arial" panose="020B0604020202020204" pitchFamily="34" charset="0"/>
                <a:cs typeface="Arial" panose="020B0604020202020204" pitchFamily="34" charset="0"/>
              </a:rPr>
              <a:t>steepness</a:t>
            </a:r>
            <a:endParaRPr lang="de-DE" sz="2400" dirty="0" smtClean="0">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endParaRPr lang="de-DE" sz="2400" dirty="0" smtClean="0">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r>
              <a:rPr lang="de-DE" sz="2400" dirty="0" err="1" smtClean="0">
                <a:latin typeface="Arial" panose="020B0604020202020204" pitchFamily="34" charset="0"/>
                <a:cs typeface="Arial" panose="020B0604020202020204" pitchFamily="34" charset="0"/>
              </a:rPr>
              <a:t>Precipitation</a:t>
            </a:r>
            <a:endParaRPr lang="de-DE" sz="2400" dirty="0" smtClean="0">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endParaRPr lang="de-DE" sz="2400" dirty="0" smtClean="0">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r>
              <a:rPr lang="de-DE" sz="2400" dirty="0" smtClean="0">
                <a:latin typeface="Arial" panose="020B0604020202020204" pitchFamily="34" charset="0"/>
                <a:cs typeface="Arial" panose="020B0604020202020204" pitchFamily="34" charset="0"/>
              </a:rPr>
              <a:t>Air </a:t>
            </a:r>
            <a:r>
              <a:rPr lang="de-DE" sz="2400" dirty="0" err="1" smtClean="0">
                <a:latin typeface="Arial" panose="020B0604020202020204" pitchFamily="34" charset="0"/>
                <a:cs typeface="Arial" panose="020B0604020202020204" pitchFamily="34" charset="0"/>
              </a:rPr>
              <a:t>temperature</a:t>
            </a:r>
            <a:endParaRPr lang="de-DE" sz="2400" dirty="0" smtClean="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p:txBody>
      </p:sp>
      <p:grpSp>
        <p:nvGrpSpPr>
          <p:cNvPr id="22" name="Group 21"/>
          <p:cNvGrpSpPr/>
          <p:nvPr/>
        </p:nvGrpSpPr>
        <p:grpSpPr>
          <a:xfrm>
            <a:off x="3938498" y="3861049"/>
            <a:ext cx="4204940" cy="2573519"/>
            <a:chOff x="3938498" y="3861049"/>
            <a:chExt cx="4204940" cy="2573519"/>
          </a:xfrm>
        </p:grpSpPr>
        <p:sp>
          <p:nvSpPr>
            <p:cNvPr id="12" name="Freeform 11"/>
            <p:cNvSpPr/>
            <p:nvPr/>
          </p:nvSpPr>
          <p:spPr>
            <a:xfrm>
              <a:off x="4037428" y="4274986"/>
              <a:ext cx="4023360" cy="2041915"/>
            </a:xfrm>
            <a:custGeom>
              <a:avLst/>
              <a:gdLst>
                <a:gd name="connsiteX0" fmla="*/ 4023360 w 4023360"/>
                <a:gd name="connsiteY0" fmla="*/ 29728 h 2041915"/>
                <a:gd name="connsiteX1" fmla="*/ 3953021 w 4023360"/>
                <a:gd name="connsiteY1" fmla="*/ 1592 h 2041915"/>
                <a:gd name="connsiteX2" fmla="*/ 3657600 w 4023360"/>
                <a:gd name="connsiteY2" fmla="*/ 29728 h 2041915"/>
                <a:gd name="connsiteX3" fmla="*/ 3573194 w 4023360"/>
                <a:gd name="connsiteY3" fmla="*/ 57863 h 2041915"/>
                <a:gd name="connsiteX4" fmla="*/ 3530990 w 4023360"/>
                <a:gd name="connsiteY4" fmla="*/ 71931 h 2041915"/>
                <a:gd name="connsiteX5" fmla="*/ 3291840 w 4023360"/>
                <a:gd name="connsiteY5" fmla="*/ 100066 h 2041915"/>
                <a:gd name="connsiteX6" fmla="*/ 3263704 w 4023360"/>
                <a:gd name="connsiteY6" fmla="*/ 128202 h 2041915"/>
                <a:gd name="connsiteX7" fmla="*/ 3207434 w 4023360"/>
                <a:gd name="connsiteY7" fmla="*/ 142269 h 2041915"/>
                <a:gd name="connsiteX8" fmla="*/ 3165230 w 4023360"/>
                <a:gd name="connsiteY8" fmla="*/ 156337 h 2041915"/>
                <a:gd name="connsiteX9" fmla="*/ 3080824 w 4023360"/>
                <a:gd name="connsiteY9" fmla="*/ 170405 h 2041915"/>
                <a:gd name="connsiteX10" fmla="*/ 3038621 w 4023360"/>
                <a:gd name="connsiteY10" fmla="*/ 184472 h 2041915"/>
                <a:gd name="connsiteX11" fmla="*/ 2982350 w 4023360"/>
                <a:gd name="connsiteY11" fmla="*/ 198540 h 2041915"/>
                <a:gd name="connsiteX12" fmla="*/ 2954215 w 4023360"/>
                <a:gd name="connsiteY12" fmla="*/ 240743 h 2041915"/>
                <a:gd name="connsiteX13" fmla="*/ 2897944 w 4023360"/>
                <a:gd name="connsiteY13" fmla="*/ 254811 h 2041915"/>
                <a:gd name="connsiteX14" fmla="*/ 2813538 w 4023360"/>
                <a:gd name="connsiteY14" fmla="*/ 282946 h 2041915"/>
                <a:gd name="connsiteX15" fmla="*/ 2729132 w 4023360"/>
                <a:gd name="connsiteY15" fmla="*/ 297014 h 2041915"/>
                <a:gd name="connsiteX16" fmla="*/ 2630658 w 4023360"/>
                <a:gd name="connsiteY16" fmla="*/ 325149 h 2041915"/>
                <a:gd name="connsiteX17" fmla="*/ 2574387 w 4023360"/>
                <a:gd name="connsiteY17" fmla="*/ 381420 h 2041915"/>
                <a:gd name="connsiteX18" fmla="*/ 2489981 w 4023360"/>
                <a:gd name="connsiteY18" fmla="*/ 423623 h 2041915"/>
                <a:gd name="connsiteX19" fmla="*/ 2377440 w 4023360"/>
                <a:gd name="connsiteY19" fmla="*/ 508029 h 2041915"/>
                <a:gd name="connsiteX20" fmla="*/ 2321169 w 4023360"/>
                <a:gd name="connsiteY20" fmla="*/ 522097 h 2041915"/>
                <a:gd name="connsiteX21" fmla="*/ 2236763 w 4023360"/>
                <a:gd name="connsiteY21" fmla="*/ 564300 h 2041915"/>
                <a:gd name="connsiteX22" fmla="*/ 2180492 w 4023360"/>
                <a:gd name="connsiteY22" fmla="*/ 592436 h 2041915"/>
                <a:gd name="connsiteX23" fmla="*/ 2082018 w 4023360"/>
                <a:gd name="connsiteY23" fmla="*/ 606503 h 2041915"/>
                <a:gd name="connsiteX24" fmla="*/ 1997612 w 4023360"/>
                <a:gd name="connsiteY24" fmla="*/ 648706 h 2041915"/>
                <a:gd name="connsiteX25" fmla="*/ 1955409 w 4023360"/>
                <a:gd name="connsiteY25" fmla="*/ 662774 h 2041915"/>
                <a:gd name="connsiteX26" fmla="*/ 1927274 w 4023360"/>
                <a:gd name="connsiteY26" fmla="*/ 704977 h 2041915"/>
                <a:gd name="connsiteX27" fmla="*/ 1842867 w 4023360"/>
                <a:gd name="connsiteY27" fmla="*/ 747180 h 2041915"/>
                <a:gd name="connsiteX28" fmla="*/ 1814732 w 4023360"/>
                <a:gd name="connsiteY28" fmla="*/ 775316 h 2041915"/>
                <a:gd name="connsiteX29" fmla="*/ 1730326 w 4023360"/>
                <a:gd name="connsiteY29" fmla="*/ 831586 h 2041915"/>
                <a:gd name="connsiteX30" fmla="*/ 1659987 w 4023360"/>
                <a:gd name="connsiteY30" fmla="*/ 887857 h 2041915"/>
                <a:gd name="connsiteX31" fmla="*/ 1617784 w 4023360"/>
                <a:gd name="connsiteY31" fmla="*/ 901925 h 2041915"/>
                <a:gd name="connsiteX32" fmla="*/ 1603717 w 4023360"/>
                <a:gd name="connsiteY32" fmla="*/ 944128 h 2041915"/>
                <a:gd name="connsiteX33" fmla="*/ 1561514 w 4023360"/>
                <a:gd name="connsiteY33" fmla="*/ 972263 h 2041915"/>
                <a:gd name="connsiteX34" fmla="*/ 1491175 w 4023360"/>
                <a:gd name="connsiteY34" fmla="*/ 1028534 h 2041915"/>
                <a:gd name="connsiteX35" fmla="*/ 1420837 w 4023360"/>
                <a:gd name="connsiteY35" fmla="*/ 1098872 h 2041915"/>
                <a:gd name="connsiteX36" fmla="*/ 1336430 w 4023360"/>
                <a:gd name="connsiteY36" fmla="*/ 1127008 h 2041915"/>
                <a:gd name="connsiteX37" fmla="*/ 1280160 w 4023360"/>
                <a:gd name="connsiteY37" fmla="*/ 1169211 h 2041915"/>
                <a:gd name="connsiteX38" fmla="*/ 1237957 w 4023360"/>
                <a:gd name="connsiteY38" fmla="*/ 1183279 h 2041915"/>
                <a:gd name="connsiteX39" fmla="*/ 1209821 w 4023360"/>
                <a:gd name="connsiteY39" fmla="*/ 1211414 h 2041915"/>
                <a:gd name="connsiteX40" fmla="*/ 1111347 w 4023360"/>
                <a:gd name="connsiteY40" fmla="*/ 1253617 h 2041915"/>
                <a:gd name="connsiteX41" fmla="*/ 1041009 w 4023360"/>
                <a:gd name="connsiteY41" fmla="*/ 1309888 h 2041915"/>
                <a:gd name="connsiteX42" fmla="*/ 970670 w 4023360"/>
                <a:gd name="connsiteY42" fmla="*/ 1380226 h 2041915"/>
                <a:gd name="connsiteX43" fmla="*/ 829994 w 4023360"/>
                <a:gd name="connsiteY43" fmla="*/ 1422429 h 2041915"/>
                <a:gd name="connsiteX44" fmla="*/ 801858 w 4023360"/>
                <a:gd name="connsiteY44" fmla="*/ 1450565 h 2041915"/>
                <a:gd name="connsiteX45" fmla="*/ 689317 w 4023360"/>
                <a:gd name="connsiteY45" fmla="*/ 1478700 h 2041915"/>
                <a:gd name="connsiteX46" fmla="*/ 647114 w 4023360"/>
                <a:gd name="connsiteY46" fmla="*/ 1492768 h 2041915"/>
                <a:gd name="connsiteX47" fmla="*/ 548640 w 4023360"/>
                <a:gd name="connsiteY47" fmla="*/ 1563106 h 2041915"/>
                <a:gd name="connsiteX48" fmla="*/ 506437 w 4023360"/>
                <a:gd name="connsiteY48" fmla="*/ 1633445 h 2041915"/>
                <a:gd name="connsiteX49" fmla="*/ 464234 w 4023360"/>
                <a:gd name="connsiteY49" fmla="*/ 1647512 h 2041915"/>
                <a:gd name="connsiteX50" fmla="*/ 436098 w 4023360"/>
                <a:gd name="connsiteY50" fmla="*/ 1675648 h 2041915"/>
                <a:gd name="connsiteX51" fmla="*/ 337624 w 4023360"/>
                <a:gd name="connsiteY51" fmla="*/ 1717851 h 2041915"/>
                <a:gd name="connsiteX52" fmla="*/ 323557 w 4023360"/>
                <a:gd name="connsiteY52" fmla="*/ 1760054 h 2041915"/>
                <a:gd name="connsiteX53" fmla="*/ 239150 w 4023360"/>
                <a:gd name="connsiteY53" fmla="*/ 1788189 h 2041915"/>
                <a:gd name="connsiteX54" fmla="*/ 154744 w 4023360"/>
                <a:gd name="connsiteY54" fmla="*/ 1830392 h 2041915"/>
                <a:gd name="connsiteX55" fmla="*/ 112541 w 4023360"/>
                <a:gd name="connsiteY55" fmla="*/ 1844460 h 2041915"/>
                <a:gd name="connsiteX56" fmla="*/ 84406 w 4023360"/>
                <a:gd name="connsiteY56" fmla="*/ 1872596 h 2041915"/>
                <a:gd name="connsiteX57" fmla="*/ 0 w 4023360"/>
                <a:gd name="connsiteY57" fmla="*/ 1900731 h 2041915"/>
                <a:gd name="connsiteX58" fmla="*/ 70338 w 4023360"/>
                <a:gd name="connsiteY58" fmla="*/ 1957002 h 2041915"/>
                <a:gd name="connsiteX59" fmla="*/ 98474 w 4023360"/>
                <a:gd name="connsiteY59" fmla="*/ 1999205 h 2041915"/>
                <a:gd name="connsiteX60" fmla="*/ 140677 w 4023360"/>
                <a:gd name="connsiteY60" fmla="*/ 2013272 h 2041915"/>
                <a:gd name="connsiteX61" fmla="*/ 182880 w 4023360"/>
                <a:gd name="connsiteY61" fmla="*/ 2041408 h 2041915"/>
                <a:gd name="connsiteX62" fmla="*/ 253218 w 4023360"/>
                <a:gd name="connsiteY62" fmla="*/ 2027340 h 2041915"/>
                <a:gd name="connsiteX63" fmla="*/ 393895 w 4023360"/>
                <a:gd name="connsiteY63" fmla="*/ 1971069 h 2041915"/>
                <a:gd name="connsiteX64" fmla="*/ 478301 w 4023360"/>
                <a:gd name="connsiteY64" fmla="*/ 1942934 h 2041915"/>
                <a:gd name="connsiteX65" fmla="*/ 520504 w 4023360"/>
                <a:gd name="connsiteY65" fmla="*/ 1928866 h 2041915"/>
                <a:gd name="connsiteX66" fmla="*/ 548640 w 4023360"/>
                <a:gd name="connsiteY66" fmla="*/ 1900731 h 2041915"/>
                <a:gd name="connsiteX67" fmla="*/ 562707 w 4023360"/>
                <a:gd name="connsiteY67" fmla="*/ 1858528 h 2041915"/>
                <a:gd name="connsiteX68" fmla="*/ 633046 w 4023360"/>
                <a:gd name="connsiteY68" fmla="*/ 1844460 h 2041915"/>
                <a:gd name="connsiteX69" fmla="*/ 731520 w 4023360"/>
                <a:gd name="connsiteY69" fmla="*/ 1830392 h 2041915"/>
                <a:gd name="connsiteX70" fmla="*/ 829994 w 4023360"/>
                <a:gd name="connsiteY70" fmla="*/ 1802257 h 2041915"/>
                <a:gd name="connsiteX71" fmla="*/ 872197 w 4023360"/>
                <a:gd name="connsiteY71" fmla="*/ 1774122 h 2041915"/>
                <a:gd name="connsiteX72" fmla="*/ 1055077 w 4023360"/>
                <a:gd name="connsiteY72" fmla="*/ 1731919 h 2041915"/>
                <a:gd name="connsiteX73" fmla="*/ 1139483 w 4023360"/>
                <a:gd name="connsiteY73" fmla="*/ 1703783 h 2041915"/>
                <a:gd name="connsiteX74" fmla="*/ 1153550 w 4023360"/>
                <a:gd name="connsiteY74" fmla="*/ 1661580 h 2041915"/>
                <a:gd name="connsiteX75" fmla="*/ 1209821 w 4023360"/>
                <a:gd name="connsiteY75" fmla="*/ 1647512 h 2041915"/>
                <a:gd name="connsiteX76" fmla="*/ 1252024 w 4023360"/>
                <a:gd name="connsiteY76" fmla="*/ 1633445 h 2041915"/>
                <a:gd name="connsiteX77" fmla="*/ 1364566 w 4023360"/>
                <a:gd name="connsiteY77" fmla="*/ 1577174 h 2041915"/>
                <a:gd name="connsiteX78" fmla="*/ 1364566 w 4023360"/>
                <a:gd name="connsiteY78" fmla="*/ 1577174 h 2041915"/>
                <a:gd name="connsiteX79" fmla="*/ 1448972 w 4023360"/>
                <a:gd name="connsiteY79" fmla="*/ 1534971 h 2041915"/>
                <a:gd name="connsiteX80" fmla="*/ 1491175 w 4023360"/>
                <a:gd name="connsiteY80" fmla="*/ 1506836 h 2041915"/>
                <a:gd name="connsiteX81" fmla="*/ 1519310 w 4023360"/>
                <a:gd name="connsiteY81" fmla="*/ 1478700 h 2041915"/>
                <a:gd name="connsiteX82" fmla="*/ 1561514 w 4023360"/>
                <a:gd name="connsiteY82" fmla="*/ 1464632 h 2041915"/>
                <a:gd name="connsiteX83" fmla="*/ 1688123 w 4023360"/>
                <a:gd name="connsiteY83" fmla="*/ 1394294 h 2041915"/>
                <a:gd name="connsiteX84" fmla="*/ 1772529 w 4023360"/>
                <a:gd name="connsiteY84" fmla="*/ 1366159 h 2041915"/>
                <a:gd name="connsiteX85" fmla="*/ 1800664 w 4023360"/>
                <a:gd name="connsiteY85" fmla="*/ 1338023 h 2041915"/>
                <a:gd name="connsiteX86" fmla="*/ 1842867 w 4023360"/>
                <a:gd name="connsiteY86" fmla="*/ 1323956 h 2041915"/>
                <a:gd name="connsiteX87" fmla="*/ 2053883 w 4023360"/>
                <a:gd name="connsiteY87" fmla="*/ 1295820 h 2041915"/>
                <a:gd name="connsiteX88" fmla="*/ 2138289 w 4023360"/>
                <a:gd name="connsiteY88" fmla="*/ 1253617 h 2041915"/>
                <a:gd name="connsiteX89" fmla="*/ 2152357 w 4023360"/>
                <a:gd name="connsiteY89" fmla="*/ 1211414 h 2041915"/>
                <a:gd name="connsiteX90" fmla="*/ 2180492 w 4023360"/>
                <a:gd name="connsiteY90" fmla="*/ 1169211 h 2041915"/>
                <a:gd name="connsiteX91" fmla="*/ 2278966 w 4023360"/>
                <a:gd name="connsiteY91" fmla="*/ 1084805 h 2041915"/>
                <a:gd name="connsiteX92" fmla="*/ 2307101 w 4023360"/>
                <a:gd name="connsiteY92" fmla="*/ 1056669 h 2041915"/>
                <a:gd name="connsiteX93" fmla="*/ 2349304 w 4023360"/>
                <a:gd name="connsiteY93" fmla="*/ 1028534 h 2041915"/>
                <a:gd name="connsiteX94" fmla="*/ 2377440 w 4023360"/>
                <a:gd name="connsiteY94" fmla="*/ 1000399 h 2041915"/>
                <a:gd name="connsiteX95" fmla="*/ 2475914 w 4023360"/>
                <a:gd name="connsiteY95" fmla="*/ 944128 h 2041915"/>
                <a:gd name="connsiteX96" fmla="*/ 2560320 w 4023360"/>
                <a:gd name="connsiteY96" fmla="*/ 915992 h 2041915"/>
                <a:gd name="connsiteX97" fmla="*/ 2602523 w 4023360"/>
                <a:gd name="connsiteY97" fmla="*/ 901925 h 2041915"/>
                <a:gd name="connsiteX98" fmla="*/ 2757267 w 4023360"/>
                <a:gd name="connsiteY98" fmla="*/ 845654 h 2041915"/>
                <a:gd name="connsiteX99" fmla="*/ 2799470 w 4023360"/>
                <a:gd name="connsiteY99" fmla="*/ 831586 h 2041915"/>
                <a:gd name="connsiteX100" fmla="*/ 2841674 w 4023360"/>
                <a:gd name="connsiteY100" fmla="*/ 817519 h 2041915"/>
                <a:gd name="connsiteX101" fmla="*/ 2912012 w 4023360"/>
                <a:gd name="connsiteY101" fmla="*/ 789383 h 2041915"/>
                <a:gd name="connsiteX102" fmla="*/ 2954215 w 4023360"/>
                <a:gd name="connsiteY102" fmla="*/ 761248 h 2041915"/>
                <a:gd name="connsiteX103" fmla="*/ 3010486 w 4023360"/>
                <a:gd name="connsiteY103" fmla="*/ 747180 h 2041915"/>
                <a:gd name="connsiteX104" fmla="*/ 3052689 w 4023360"/>
                <a:gd name="connsiteY104" fmla="*/ 704977 h 2041915"/>
                <a:gd name="connsiteX105" fmla="*/ 3207434 w 4023360"/>
                <a:gd name="connsiteY105" fmla="*/ 634639 h 2041915"/>
                <a:gd name="connsiteX106" fmla="*/ 3291840 w 4023360"/>
                <a:gd name="connsiteY106" fmla="*/ 606503 h 2041915"/>
                <a:gd name="connsiteX107" fmla="*/ 3334043 w 4023360"/>
                <a:gd name="connsiteY107" fmla="*/ 592436 h 2041915"/>
                <a:gd name="connsiteX108" fmla="*/ 3432517 w 4023360"/>
                <a:gd name="connsiteY108" fmla="*/ 536165 h 2041915"/>
                <a:gd name="connsiteX109" fmla="*/ 3530990 w 4023360"/>
                <a:gd name="connsiteY109" fmla="*/ 465826 h 2041915"/>
                <a:gd name="connsiteX110" fmla="*/ 3573194 w 4023360"/>
                <a:gd name="connsiteY110" fmla="*/ 451759 h 2041915"/>
                <a:gd name="connsiteX111" fmla="*/ 3601329 w 4023360"/>
                <a:gd name="connsiteY111" fmla="*/ 423623 h 2041915"/>
                <a:gd name="connsiteX112" fmla="*/ 3657600 w 4023360"/>
                <a:gd name="connsiteY112" fmla="*/ 409556 h 2041915"/>
                <a:gd name="connsiteX113" fmla="*/ 3699803 w 4023360"/>
                <a:gd name="connsiteY113" fmla="*/ 395488 h 2041915"/>
                <a:gd name="connsiteX114" fmla="*/ 3770141 w 4023360"/>
                <a:gd name="connsiteY114" fmla="*/ 339217 h 2041915"/>
                <a:gd name="connsiteX115" fmla="*/ 3882683 w 4023360"/>
                <a:gd name="connsiteY115" fmla="*/ 254811 h 2041915"/>
                <a:gd name="connsiteX116" fmla="*/ 3896750 w 4023360"/>
                <a:gd name="connsiteY116" fmla="*/ 212608 h 2041915"/>
                <a:gd name="connsiteX117" fmla="*/ 3938954 w 4023360"/>
                <a:gd name="connsiteY117" fmla="*/ 198540 h 2041915"/>
                <a:gd name="connsiteX118" fmla="*/ 4009292 w 4023360"/>
                <a:gd name="connsiteY118" fmla="*/ 142269 h 2041915"/>
                <a:gd name="connsiteX119" fmla="*/ 4023360 w 4023360"/>
                <a:gd name="connsiteY119" fmla="*/ 29728 h 204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023360" h="2041915">
                  <a:moveTo>
                    <a:pt x="4023360" y="29728"/>
                  </a:moveTo>
                  <a:cubicBezTo>
                    <a:pt x="3999914" y="20349"/>
                    <a:pt x="3978247" y="2739"/>
                    <a:pt x="3953021" y="1592"/>
                  </a:cubicBezTo>
                  <a:cubicBezTo>
                    <a:pt x="3852524" y="-2976"/>
                    <a:pt x="3753097" y="1079"/>
                    <a:pt x="3657600" y="29728"/>
                  </a:cubicBezTo>
                  <a:cubicBezTo>
                    <a:pt x="3629194" y="38250"/>
                    <a:pt x="3601329" y="48485"/>
                    <a:pt x="3573194" y="57863"/>
                  </a:cubicBezTo>
                  <a:cubicBezTo>
                    <a:pt x="3559126" y="62552"/>
                    <a:pt x="3545670" y="69834"/>
                    <a:pt x="3530990" y="71931"/>
                  </a:cubicBezTo>
                  <a:cubicBezTo>
                    <a:pt x="3385864" y="92664"/>
                    <a:pt x="3465510" y="82700"/>
                    <a:pt x="3291840" y="100066"/>
                  </a:cubicBezTo>
                  <a:cubicBezTo>
                    <a:pt x="3282461" y="109445"/>
                    <a:pt x="3275567" y="122270"/>
                    <a:pt x="3263704" y="128202"/>
                  </a:cubicBezTo>
                  <a:cubicBezTo>
                    <a:pt x="3246411" y="136848"/>
                    <a:pt x="3226024" y="136958"/>
                    <a:pt x="3207434" y="142269"/>
                  </a:cubicBezTo>
                  <a:cubicBezTo>
                    <a:pt x="3193176" y="146343"/>
                    <a:pt x="3179706" y="153120"/>
                    <a:pt x="3165230" y="156337"/>
                  </a:cubicBezTo>
                  <a:cubicBezTo>
                    <a:pt x="3137386" y="162525"/>
                    <a:pt x="3108668" y="164217"/>
                    <a:pt x="3080824" y="170405"/>
                  </a:cubicBezTo>
                  <a:cubicBezTo>
                    <a:pt x="3066349" y="173622"/>
                    <a:pt x="3052879" y="180398"/>
                    <a:pt x="3038621" y="184472"/>
                  </a:cubicBezTo>
                  <a:cubicBezTo>
                    <a:pt x="3020031" y="189783"/>
                    <a:pt x="3001107" y="193851"/>
                    <a:pt x="2982350" y="198540"/>
                  </a:cubicBezTo>
                  <a:cubicBezTo>
                    <a:pt x="2972972" y="212608"/>
                    <a:pt x="2968283" y="231365"/>
                    <a:pt x="2954215" y="240743"/>
                  </a:cubicBezTo>
                  <a:cubicBezTo>
                    <a:pt x="2938128" y="251468"/>
                    <a:pt x="2916463" y="249255"/>
                    <a:pt x="2897944" y="254811"/>
                  </a:cubicBezTo>
                  <a:cubicBezTo>
                    <a:pt x="2869538" y="263333"/>
                    <a:pt x="2842792" y="278070"/>
                    <a:pt x="2813538" y="282946"/>
                  </a:cubicBezTo>
                  <a:cubicBezTo>
                    <a:pt x="2785403" y="287635"/>
                    <a:pt x="2757102" y="291420"/>
                    <a:pt x="2729132" y="297014"/>
                  </a:cubicBezTo>
                  <a:cubicBezTo>
                    <a:pt x="2684976" y="305845"/>
                    <a:pt x="2670879" y="311743"/>
                    <a:pt x="2630658" y="325149"/>
                  </a:cubicBezTo>
                  <a:cubicBezTo>
                    <a:pt x="2611901" y="343906"/>
                    <a:pt x="2599552" y="373031"/>
                    <a:pt x="2574387" y="381420"/>
                  </a:cubicBezTo>
                  <a:cubicBezTo>
                    <a:pt x="2529814" y="396278"/>
                    <a:pt x="2528937" y="392458"/>
                    <a:pt x="2489981" y="423623"/>
                  </a:cubicBezTo>
                  <a:cubicBezTo>
                    <a:pt x="2447368" y="457714"/>
                    <a:pt x="2448836" y="490180"/>
                    <a:pt x="2377440" y="508029"/>
                  </a:cubicBezTo>
                  <a:lnTo>
                    <a:pt x="2321169" y="522097"/>
                  </a:lnTo>
                  <a:cubicBezTo>
                    <a:pt x="2240063" y="576167"/>
                    <a:pt x="2318304" y="529353"/>
                    <a:pt x="2236763" y="564300"/>
                  </a:cubicBezTo>
                  <a:cubicBezTo>
                    <a:pt x="2217488" y="572561"/>
                    <a:pt x="2200724" y="586918"/>
                    <a:pt x="2180492" y="592436"/>
                  </a:cubicBezTo>
                  <a:cubicBezTo>
                    <a:pt x="2148502" y="601160"/>
                    <a:pt x="2114843" y="601814"/>
                    <a:pt x="2082018" y="606503"/>
                  </a:cubicBezTo>
                  <a:cubicBezTo>
                    <a:pt x="1975939" y="641863"/>
                    <a:pt x="2106694" y="594165"/>
                    <a:pt x="1997612" y="648706"/>
                  </a:cubicBezTo>
                  <a:cubicBezTo>
                    <a:pt x="1984349" y="655338"/>
                    <a:pt x="1969477" y="658085"/>
                    <a:pt x="1955409" y="662774"/>
                  </a:cubicBezTo>
                  <a:cubicBezTo>
                    <a:pt x="1946031" y="676842"/>
                    <a:pt x="1939229" y="693022"/>
                    <a:pt x="1927274" y="704977"/>
                  </a:cubicBezTo>
                  <a:cubicBezTo>
                    <a:pt x="1900005" y="732246"/>
                    <a:pt x="1877190" y="735739"/>
                    <a:pt x="1842867" y="747180"/>
                  </a:cubicBezTo>
                  <a:cubicBezTo>
                    <a:pt x="1833489" y="756559"/>
                    <a:pt x="1825343" y="767358"/>
                    <a:pt x="1814732" y="775316"/>
                  </a:cubicBezTo>
                  <a:cubicBezTo>
                    <a:pt x="1787681" y="795605"/>
                    <a:pt x="1754236" y="807676"/>
                    <a:pt x="1730326" y="831586"/>
                  </a:cubicBezTo>
                  <a:cubicBezTo>
                    <a:pt x="1704156" y="857756"/>
                    <a:pt x="1695480" y="870110"/>
                    <a:pt x="1659987" y="887857"/>
                  </a:cubicBezTo>
                  <a:cubicBezTo>
                    <a:pt x="1646724" y="894489"/>
                    <a:pt x="1631852" y="897236"/>
                    <a:pt x="1617784" y="901925"/>
                  </a:cubicBezTo>
                  <a:cubicBezTo>
                    <a:pt x="1613095" y="915993"/>
                    <a:pt x="1612980" y="932549"/>
                    <a:pt x="1603717" y="944128"/>
                  </a:cubicBezTo>
                  <a:cubicBezTo>
                    <a:pt x="1593155" y="957330"/>
                    <a:pt x="1574716" y="961701"/>
                    <a:pt x="1561514" y="972263"/>
                  </a:cubicBezTo>
                  <a:cubicBezTo>
                    <a:pt x="1461287" y="1052444"/>
                    <a:pt x="1621070" y="941939"/>
                    <a:pt x="1491175" y="1028534"/>
                  </a:cubicBezTo>
                  <a:cubicBezTo>
                    <a:pt x="1465508" y="1067036"/>
                    <a:pt x="1465262" y="1079128"/>
                    <a:pt x="1420837" y="1098872"/>
                  </a:cubicBezTo>
                  <a:cubicBezTo>
                    <a:pt x="1393736" y="1110917"/>
                    <a:pt x="1336430" y="1127008"/>
                    <a:pt x="1336430" y="1127008"/>
                  </a:cubicBezTo>
                  <a:cubicBezTo>
                    <a:pt x="1317673" y="1141076"/>
                    <a:pt x="1300517" y="1157578"/>
                    <a:pt x="1280160" y="1169211"/>
                  </a:cubicBezTo>
                  <a:cubicBezTo>
                    <a:pt x="1267285" y="1176568"/>
                    <a:pt x="1250673" y="1175650"/>
                    <a:pt x="1237957" y="1183279"/>
                  </a:cubicBezTo>
                  <a:cubicBezTo>
                    <a:pt x="1226584" y="1190103"/>
                    <a:pt x="1220857" y="1204057"/>
                    <a:pt x="1209821" y="1211414"/>
                  </a:cubicBezTo>
                  <a:cubicBezTo>
                    <a:pt x="1175055" y="1234591"/>
                    <a:pt x="1148860" y="1241112"/>
                    <a:pt x="1111347" y="1253617"/>
                  </a:cubicBezTo>
                  <a:cubicBezTo>
                    <a:pt x="1038096" y="1363494"/>
                    <a:pt x="1131607" y="1241940"/>
                    <a:pt x="1041009" y="1309888"/>
                  </a:cubicBezTo>
                  <a:cubicBezTo>
                    <a:pt x="1014483" y="1329783"/>
                    <a:pt x="1001456" y="1367911"/>
                    <a:pt x="970670" y="1380226"/>
                  </a:cubicBezTo>
                  <a:cubicBezTo>
                    <a:pt x="878132" y="1417242"/>
                    <a:pt x="925094" y="1403410"/>
                    <a:pt x="829994" y="1422429"/>
                  </a:cubicBezTo>
                  <a:cubicBezTo>
                    <a:pt x="820615" y="1431808"/>
                    <a:pt x="814173" y="1445639"/>
                    <a:pt x="801858" y="1450565"/>
                  </a:cubicBezTo>
                  <a:cubicBezTo>
                    <a:pt x="765956" y="1464926"/>
                    <a:pt x="726001" y="1466472"/>
                    <a:pt x="689317" y="1478700"/>
                  </a:cubicBezTo>
                  <a:lnTo>
                    <a:pt x="647114" y="1492768"/>
                  </a:lnTo>
                  <a:cubicBezTo>
                    <a:pt x="580358" y="1559524"/>
                    <a:pt x="616008" y="1540651"/>
                    <a:pt x="548640" y="1563106"/>
                  </a:cubicBezTo>
                  <a:cubicBezTo>
                    <a:pt x="537575" y="1596300"/>
                    <a:pt x="538620" y="1614135"/>
                    <a:pt x="506437" y="1633445"/>
                  </a:cubicBezTo>
                  <a:cubicBezTo>
                    <a:pt x="493722" y="1641074"/>
                    <a:pt x="478302" y="1642823"/>
                    <a:pt x="464234" y="1647512"/>
                  </a:cubicBezTo>
                  <a:cubicBezTo>
                    <a:pt x="454855" y="1656891"/>
                    <a:pt x="447134" y="1668291"/>
                    <a:pt x="436098" y="1675648"/>
                  </a:cubicBezTo>
                  <a:cubicBezTo>
                    <a:pt x="401333" y="1698824"/>
                    <a:pt x="375136" y="1705347"/>
                    <a:pt x="337624" y="1717851"/>
                  </a:cubicBezTo>
                  <a:cubicBezTo>
                    <a:pt x="332935" y="1731919"/>
                    <a:pt x="335624" y="1751435"/>
                    <a:pt x="323557" y="1760054"/>
                  </a:cubicBezTo>
                  <a:cubicBezTo>
                    <a:pt x="299424" y="1777292"/>
                    <a:pt x="267286" y="1778811"/>
                    <a:pt x="239150" y="1788189"/>
                  </a:cubicBezTo>
                  <a:cubicBezTo>
                    <a:pt x="133078" y="1823546"/>
                    <a:pt x="263819" y="1775855"/>
                    <a:pt x="154744" y="1830392"/>
                  </a:cubicBezTo>
                  <a:cubicBezTo>
                    <a:pt x="141481" y="1837024"/>
                    <a:pt x="126609" y="1839771"/>
                    <a:pt x="112541" y="1844460"/>
                  </a:cubicBezTo>
                  <a:cubicBezTo>
                    <a:pt x="103163" y="1853839"/>
                    <a:pt x="96269" y="1866664"/>
                    <a:pt x="84406" y="1872596"/>
                  </a:cubicBezTo>
                  <a:cubicBezTo>
                    <a:pt x="57880" y="1885859"/>
                    <a:pt x="0" y="1900731"/>
                    <a:pt x="0" y="1900731"/>
                  </a:cubicBezTo>
                  <a:cubicBezTo>
                    <a:pt x="31340" y="1921624"/>
                    <a:pt x="47427" y="1928363"/>
                    <a:pt x="70338" y="1957002"/>
                  </a:cubicBezTo>
                  <a:cubicBezTo>
                    <a:pt x="80900" y="1970204"/>
                    <a:pt x="85271" y="1988643"/>
                    <a:pt x="98474" y="1999205"/>
                  </a:cubicBezTo>
                  <a:cubicBezTo>
                    <a:pt x="110053" y="2008468"/>
                    <a:pt x="126609" y="2008583"/>
                    <a:pt x="140677" y="2013272"/>
                  </a:cubicBezTo>
                  <a:cubicBezTo>
                    <a:pt x="154745" y="2022651"/>
                    <a:pt x="166103" y="2039311"/>
                    <a:pt x="182880" y="2041408"/>
                  </a:cubicBezTo>
                  <a:cubicBezTo>
                    <a:pt x="206606" y="2044374"/>
                    <a:pt x="230150" y="2033631"/>
                    <a:pt x="253218" y="2027340"/>
                  </a:cubicBezTo>
                  <a:cubicBezTo>
                    <a:pt x="399863" y="1987346"/>
                    <a:pt x="281156" y="2016165"/>
                    <a:pt x="393895" y="1971069"/>
                  </a:cubicBezTo>
                  <a:cubicBezTo>
                    <a:pt x="421431" y="1960055"/>
                    <a:pt x="450166" y="1952312"/>
                    <a:pt x="478301" y="1942934"/>
                  </a:cubicBezTo>
                  <a:lnTo>
                    <a:pt x="520504" y="1928866"/>
                  </a:lnTo>
                  <a:cubicBezTo>
                    <a:pt x="529883" y="1919488"/>
                    <a:pt x="541816" y="1912104"/>
                    <a:pt x="548640" y="1900731"/>
                  </a:cubicBezTo>
                  <a:cubicBezTo>
                    <a:pt x="556269" y="1888016"/>
                    <a:pt x="550369" y="1866753"/>
                    <a:pt x="562707" y="1858528"/>
                  </a:cubicBezTo>
                  <a:cubicBezTo>
                    <a:pt x="582602" y="1845265"/>
                    <a:pt x="609461" y="1848391"/>
                    <a:pt x="633046" y="1844460"/>
                  </a:cubicBezTo>
                  <a:cubicBezTo>
                    <a:pt x="665753" y="1839009"/>
                    <a:pt x="698897" y="1836323"/>
                    <a:pt x="731520" y="1830392"/>
                  </a:cubicBezTo>
                  <a:cubicBezTo>
                    <a:pt x="745689" y="1827816"/>
                    <a:pt x="812774" y="1810867"/>
                    <a:pt x="829994" y="1802257"/>
                  </a:cubicBezTo>
                  <a:cubicBezTo>
                    <a:pt x="845116" y="1794696"/>
                    <a:pt x="856308" y="1779900"/>
                    <a:pt x="872197" y="1774122"/>
                  </a:cubicBezTo>
                  <a:cubicBezTo>
                    <a:pt x="978347" y="1735522"/>
                    <a:pt x="965116" y="1756454"/>
                    <a:pt x="1055077" y="1731919"/>
                  </a:cubicBezTo>
                  <a:cubicBezTo>
                    <a:pt x="1083689" y="1724116"/>
                    <a:pt x="1139483" y="1703783"/>
                    <a:pt x="1139483" y="1703783"/>
                  </a:cubicBezTo>
                  <a:cubicBezTo>
                    <a:pt x="1144172" y="1689715"/>
                    <a:pt x="1141971" y="1670843"/>
                    <a:pt x="1153550" y="1661580"/>
                  </a:cubicBezTo>
                  <a:cubicBezTo>
                    <a:pt x="1168647" y="1649502"/>
                    <a:pt x="1191231" y="1652823"/>
                    <a:pt x="1209821" y="1647512"/>
                  </a:cubicBezTo>
                  <a:cubicBezTo>
                    <a:pt x="1224079" y="1643438"/>
                    <a:pt x="1237956" y="1638134"/>
                    <a:pt x="1252024" y="1633445"/>
                  </a:cubicBezTo>
                  <a:cubicBezTo>
                    <a:pt x="1301131" y="1584338"/>
                    <a:pt x="1267577" y="1609503"/>
                    <a:pt x="1364566" y="1577174"/>
                  </a:cubicBezTo>
                  <a:lnTo>
                    <a:pt x="1364566" y="1577174"/>
                  </a:lnTo>
                  <a:cubicBezTo>
                    <a:pt x="1485514" y="1496543"/>
                    <a:pt x="1332487" y="1593214"/>
                    <a:pt x="1448972" y="1534971"/>
                  </a:cubicBezTo>
                  <a:cubicBezTo>
                    <a:pt x="1464094" y="1527410"/>
                    <a:pt x="1477973" y="1517398"/>
                    <a:pt x="1491175" y="1506836"/>
                  </a:cubicBezTo>
                  <a:cubicBezTo>
                    <a:pt x="1501532" y="1498550"/>
                    <a:pt x="1507937" y="1485524"/>
                    <a:pt x="1519310" y="1478700"/>
                  </a:cubicBezTo>
                  <a:cubicBezTo>
                    <a:pt x="1532026" y="1471070"/>
                    <a:pt x="1547446" y="1469321"/>
                    <a:pt x="1561514" y="1464632"/>
                  </a:cubicBezTo>
                  <a:cubicBezTo>
                    <a:pt x="1589330" y="1381181"/>
                    <a:pt x="1557229" y="1437925"/>
                    <a:pt x="1688123" y="1394294"/>
                  </a:cubicBezTo>
                  <a:lnTo>
                    <a:pt x="1772529" y="1366159"/>
                  </a:lnTo>
                  <a:cubicBezTo>
                    <a:pt x="1781907" y="1356780"/>
                    <a:pt x="1789291" y="1344847"/>
                    <a:pt x="1800664" y="1338023"/>
                  </a:cubicBezTo>
                  <a:cubicBezTo>
                    <a:pt x="1813379" y="1330394"/>
                    <a:pt x="1828609" y="1328030"/>
                    <a:pt x="1842867" y="1323956"/>
                  </a:cubicBezTo>
                  <a:cubicBezTo>
                    <a:pt x="1929862" y="1299101"/>
                    <a:pt x="1932186" y="1306884"/>
                    <a:pt x="2053883" y="1295820"/>
                  </a:cubicBezTo>
                  <a:cubicBezTo>
                    <a:pt x="2081684" y="1286553"/>
                    <a:pt x="2118456" y="1278408"/>
                    <a:pt x="2138289" y="1253617"/>
                  </a:cubicBezTo>
                  <a:cubicBezTo>
                    <a:pt x="2147552" y="1242038"/>
                    <a:pt x="2145725" y="1224677"/>
                    <a:pt x="2152357" y="1211414"/>
                  </a:cubicBezTo>
                  <a:cubicBezTo>
                    <a:pt x="2159918" y="1196292"/>
                    <a:pt x="2169489" y="1182048"/>
                    <a:pt x="2180492" y="1169211"/>
                  </a:cubicBezTo>
                  <a:cubicBezTo>
                    <a:pt x="2254380" y="1083008"/>
                    <a:pt x="2211083" y="1139112"/>
                    <a:pt x="2278966" y="1084805"/>
                  </a:cubicBezTo>
                  <a:cubicBezTo>
                    <a:pt x="2289323" y="1076519"/>
                    <a:pt x="2296744" y="1064955"/>
                    <a:pt x="2307101" y="1056669"/>
                  </a:cubicBezTo>
                  <a:cubicBezTo>
                    <a:pt x="2320303" y="1046107"/>
                    <a:pt x="2336102" y="1039096"/>
                    <a:pt x="2349304" y="1028534"/>
                  </a:cubicBezTo>
                  <a:cubicBezTo>
                    <a:pt x="2359661" y="1020249"/>
                    <a:pt x="2367083" y="1008684"/>
                    <a:pt x="2377440" y="1000399"/>
                  </a:cubicBezTo>
                  <a:cubicBezTo>
                    <a:pt x="2402822" y="980094"/>
                    <a:pt x="2447027" y="955683"/>
                    <a:pt x="2475914" y="944128"/>
                  </a:cubicBezTo>
                  <a:cubicBezTo>
                    <a:pt x="2503450" y="933114"/>
                    <a:pt x="2532185" y="925370"/>
                    <a:pt x="2560320" y="915992"/>
                  </a:cubicBezTo>
                  <a:cubicBezTo>
                    <a:pt x="2574388" y="911303"/>
                    <a:pt x="2588755" y="907432"/>
                    <a:pt x="2602523" y="901925"/>
                  </a:cubicBezTo>
                  <a:cubicBezTo>
                    <a:pt x="2700402" y="862772"/>
                    <a:pt x="2648898" y="881777"/>
                    <a:pt x="2757267" y="845654"/>
                  </a:cubicBezTo>
                  <a:lnTo>
                    <a:pt x="2799470" y="831586"/>
                  </a:lnTo>
                  <a:cubicBezTo>
                    <a:pt x="2813538" y="826897"/>
                    <a:pt x="2827906" y="823026"/>
                    <a:pt x="2841674" y="817519"/>
                  </a:cubicBezTo>
                  <a:cubicBezTo>
                    <a:pt x="2865120" y="808140"/>
                    <a:pt x="2889426" y="800676"/>
                    <a:pt x="2912012" y="789383"/>
                  </a:cubicBezTo>
                  <a:cubicBezTo>
                    <a:pt x="2927134" y="781822"/>
                    <a:pt x="2938675" y="767908"/>
                    <a:pt x="2954215" y="761248"/>
                  </a:cubicBezTo>
                  <a:cubicBezTo>
                    <a:pt x="2971986" y="753632"/>
                    <a:pt x="2991729" y="751869"/>
                    <a:pt x="3010486" y="747180"/>
                  </a:cubicBezTo>
                  <a:cubicBezTo>
                    <a:pt x="3024554" y="733112"/>
                    <a:pt x="3036773" y="716914"/>
                    <a:pt x="3052689" y="704977"/>
                  </a:cubicBezTo>
                  <a:cubicBezTo>
                    <a:pt x="3113983" y="659006"/>
                    <a:pt x="3134481" y="658956"/>
                    <a:pt x="3207434" y="634639"/>
                  </a:cubicBezTo>
                  <a:lnTo>
                    <a:pt x="3291840" y="606503"/>
                  </a:lnTo>
                  <a:lnTo>
                    <a:pt x="3334043" y="592436"/>
                  </a:lnTo>
                  <a:cubicBezTo>
                    <a:pt x="3388716" y="537761"/>
                    <a:pt x="3333332" y="585757"/>
                    <a:pt x="3432517" y="536165"/>
                  </a:cubicBezTo>
                  <a:cubicBezTo>
                    <a:pt x="3476060" y="514393"/>
                    <a:pt x="3486388" y="491312"/>
                    <a:pt x="3530990" y="465826"/>
                  </a:cubicBezTo>
                  <a:cubicBezTo>
                    <a:pt x="3543865" y="458469"/>
                    <a:pt x="3559126" y="456448"/>
                    <a:pt x="3573194" y="451759"/>
                  </a:cubicBezTo>
                  <a:cubicBezTo>
                    <a:pt x="3582572" y="442380"/>
                    <a:pt x="3589466" y="429554"/>
                    <a:pt x="3601329" y="423623"/>
                  </a:cubicBezTo>
                  <a:cubicBezTo>
                    <a:pt x="3618622" y="414976"/>
                    <a:pt x="3639010" y="414867"/>
                    <a:pt x="3657600" y="409556"/>
                  </a:cubicBezTo>
                  <a:cubicBezTo>
                    <a:pt x="3671858" y="405482"/>
                    <a:pt x="3685735" y="400177"/>
                    <a:pt x="3699803" y="395488"/>
                  </a:cubicBezTo>
                  <a:cubicBezTo>
                    <a:pt x="3768360" y="292652"/>
                    <a:pt x="3683660" y="400989"/>
                    <a:pt x="3770141" y="339217"/>
                  </a:cubicBezTo>
                  <a:cubicBezTo>
                    <a:pt x="3936033" y="220722"/>
                    <a:pt x="3727746" y="332278"/>
                    <a:pt x="3882683" y="254811"/>
                  </a:cubicBezTo>
                  <a:cubicBezTo>
                    <a:pt x="3887372" y="240743"/>
                    <a:pt x="3886265" y="223093"/>
                    <a:pt x="3896750" y="212608"/>
                  </a:cubicBezTo>
                  <a:cubicBezTo>
                    <a:pt x="3907236" y="202122"/>
                    <a:pt x="3925691" y="205172"/>
                    <a:pt x="3938954" y="198540"/>
                  </a:cubicBezTo>
                  <a:cubicBezTo>
                    <a:pt x="3974448" y="180793"/>
                    <a:pt x="3983122" y="168440"/>
                    <a:pt x="4009292" y="142269"/>
                  </a:cubicBezTo>
                  <a:lnTo>
                    <a:pt x="4023360" y="29728"/>
                  </a:lnTo>
                  <a:close/>
                </a:path>
              </a:pathLst>
            </a:cu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Isosceles Triangle 6"/>
            <p:cNvSpPr/>
            <p:nvPr/>
          </p:nvSpPr>
          <p:spPr>
            <a:xfrm>
              <a:off x="3966974" y="4274328"/>
              <a:ext cx="4176464" cy="2160240"/>
            </a:xfrm>
            <a:prstGeom prst="triangle">
              <a:avLst>
                <a:gd name="adj" fmla="val 10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p:cNvSpPr/>
            <p:nvPr/>
          </p:nvSpPr>
          <p:spPr>
            <a:xfrm>
              <a:off x="3938498" y="3861049"/>
              <a:ext cx="4178269" cy="2397846"/>
            </a:xfrm>
            <a:custGeom>
              <a:avLst/>
              <a:gdLst>
                <a:gd name="connsiteX0" fmla="*/ 112542 w 4178269"/>
                <a:gd name="connsiteY0" fmla="*/ 2349305 h 2349453"/>
                <a:gd name="connsiteX1" fmla="*/ 182880 w 4178269"/>
                <a:gd name="connsiteY1" fmla="*/ 2293034 h 2349453"/>
                <a:gd name="connsiteX2" fmla="*/ 225083 w 4178269"/>
                <a:gd name="connsiteY2" fmla="*/ 2278966 h 2349453"/>
                <a:gd name="connsiteX3" fmla="*/ 267286 w 4178269"/>
                <a:gd name="connsiteY3" fmla="*/ 2250831 h 2349453"/>
                <a:gd name="connsiteX4" fmla="*/ 365760 w 4178269"/>
                <a:gd name="connsiteY4" fmla="*/ 2222696 h 2349453"/>
                <a:gd name="connsiteX5" fmla="*/ 407963 w 4178269"/>
                <a:gd name="connsiteY5" fmla="*/ 2194560 h 2349453"/>
                <a:gd name="connsiteX6" fmla="*/ 492370 w 4178269"/>
                <a:gd name="connsiteY6" fmla="*/ 2166425 h 2349453"/>
                <a:gd name="connsiteX7" fmla="*/ 520505 w 4178269"/>
                <a:gd name="connsiteY7" fmla="*/ 2138289 h 2349453"/>
                <a:gd name="connsiteX8" fmla="*/ 604911 w 4178269"/>
                <a:gd name="connsiteY8" fmla="*/ 2082019 h 2349453"/>
                <a:gd name="connsiteX9" fmla="*/ 675250 w 4178269"/>
                <a:gd name="connsiteY9" fmla="*/ 2039816 h 2349453"/>
                <a:gd name="connsiteX10" fmla="*/ 829994 w 4178269"/>
                <a:gd name="connsiteY10" fmla="*/ 1913206 h 2349453"/>
                <a:gd name="connsiteX11" fmla="*/ 872197 w 4178269"/>
                <a:gd name="connsiteY11" fmla="*/ 1885071 h 2349453"/>
                <a:gd name="connsiteX12" fmla="*/ 928468 w 4178269"/>
                <a:gd name="connsiteY12" fmla="*/ 1871003 h 2349453"/>
                <a:gd name="connsiteX13" fmla="*/ 970671 w 4178269"/>
                <a:gd name="connsiteY13" fmla="*/ 1842868 h 2349453"/>
                <a:gd name="connsiteX14" fmla="*/ 1012874 w 4178269"/>
                <a:gd name="connsiteY14" fmla="*/ 1800665 h 2349453"/>
                <a:gd name="connsiteX15" fmla="*/ 1069145 w 4178269"/>
                <a:gd name="connsiteY15" fmla="*/ 1786597 h 2349453"/>
                <a:gd name="connsiteX16" fmla="*/ 1111348 w 4178269"/>
                <a:gd name="connsiteY16" fmla="*/ 1772529 h 2349453"/>
                <a:gd name="connsiteX17" fmla="*/ 1209822 w 4178269"/>
                <a:gd name="connsiteY17" fmla="*/ 1716259 h 2349453"/>
                <a:gd name="connsiteX18" fmla="*/ 1252025 w 4178269"/>
                <a:gd name="connsiteY18" fmla="*/ 1702191 h 2349453"/>
                <a:gd name="connsiteX19" fmla="*/ 1294228 w 4178269"/>
                <a:gd name="connsiteY19" fmla="*/ 1674056 h 2349453"/>
                <a:gd name="connsiteX20" fmla="*/ 1336431 w 4178269"/>
                <a:gd name="connsiteY20" fmla="*/ 1659988 h 2349453"/>
                <a:gd name="connsiteX21" fmla="*/ 1434905 w 4178269"/>
                <a:gd name="connsiteY21" fmla="*/ 1603717 h 2349453"/>
                <a:gd name="connsiteX22" fmla="*/ 1519311 w 4178269"/>
                <a:gd name="connsiteY22" fmla="*/ 1561514 h 2349453"/>
                <a:gd name="connsiteX23" fmla="*/ 1547446 w 4178269"/>
                <a:gd name="connsiteY23" fmla="*/ 1519311 h 2349453"/>
                <a:gd name="connsiteX24" fmla="*/ 1631853 w 4178269"/>
                <a:gd name="connsiteY24" fmla="*/ 1448973 h 2349453"/>
                <a:gd name="connsiteX25" fmla="*/ 1659988 w 4178269"/>
                <a:gd name="connsiteY25" fmla="*/ 1420837 h 2349453"/>
                <a:gd name="connsiteX26" fmla="*/ 1702191 w 4178269"/>
                <a:gd name="connsiteY26" fmla="*/ 1406769 h 2349453"/>
                <a:gd name="connsiteX27" fmla="*/ 1744394 w 4178269"/>
                <a:gd name="connsiteY27" fmla="*/ 1378634 h 2349453"/>
                <a:gd name="connsiteX28" fmla="*/ 1786597 w 4178269"/>
                <a:gd name="connsiteY28" fmla="*/ 1336431 h 2349453"/>
                <a:gd name="connsiteX29" fmla="*/ 1842868 w 4178269"/>
                <a:gd name="connsiteY29" fmla="*/ 1322363 h 2349453"/>
                <a:gd name="connsiteX30" fmla="*/ 1885071 w 4178269"/>
                <a:gd name="connsiteY30" fmla="*/ 1294228 h 2349453"/>
                <a:gd name="connsiteX31" fmla="*/ 1955410 w 4178269"/>
                <a:gd name="connsiteY31" fmla="*/ 1223889 h 2349453"/>
                <a:gd name="connsiteX32" fmla="*/ 1997613 w 4178269"/>
                <a:gd name="connsiteY32" fmla="*/ 1195754 h 2349453"/>
                <a:gd name="connsiteX33" fmla="*/ 2039816 w 4178269"/>
                <a:gd name="connsiteY33" fmla="*/ 1153551 h 2349453"/>
                <a:gd name="connsiteX34" fmla="*/ 2082019 w 4178269"/>
                <a:gd name="connsiteY34" fmla="*/ 1139483 h 2349453"/>
                <a:gd name="connsiteX35" fmla="*/ 2124222 w 4178269"/>
                <a:gd name="connsiteY35" fmla="*/ 1111348 h 2349453"/>
                <a:gd name="connsiteX36" fmla="*/ 2180493 w 4178269"/>
                <a:gd name="connsiteY36" fmla="*/ 1097280 h 2349453"/>
                <a:gd name="connsiteX37" fmla="*/ 2264899 w 4178269"/>
                <a:gd name="connsiteY37" fmla="*/ 1069145 h 2349453"/>
                <a:gd name="connsiteX38" fmla="*/ 2307102 w 4178269"/>
                <a:gd name="connsiteY38" fmla="*/ 1055077 h 2349453"/>
                <a:gd name="connsiteX39" fmla="*/ 2349305 w 4178269"/>
                <a:gd name="connsiteY39" fmla="*/ 1026942 h 2349453"/>
                <a:gd name="connsiteX40" fmla="*/ 2377440 w 4178269"/>
                <a:gd name="connsiteY40" fmla="*/ 998806 h 2349453"/>
                <a:gd name="connsiteX41" fmla="*/ 2546253 w 4178269"/>
                <a:gd name="connsiteY41" fmla="*/ 956603 h 2349453"/>
                <a:gd name="connsiteX42" fmla="*/ 2588456 w 4178269"/>
                <a:gd name="connsiteY42" fmla="*/ 942536 h 2349453"/>
                <a:gd name="connsiteX43" fmla="*/ 2658794 w 4178269"/>
                <a:gd name="connsiteY43" fmla="*/ 928468 h 2349453"/>
                <a:gd name="connsiteX44" fmla="*/ 2771336 w 4178269"/>
                <a:gd name="connsiteY44" fmla="*/ 900333 h 2349453"/>
                <a:gd name="connsiteX45" fmla="*/ 2841674 w 4178269"/>
                <a:gd name="connsiteY45" fmla="*/ 844062 h 2349453"/>
                <a:gd name="connsiteX46" fmla="*/ 2926080 w 4178269"/>
                <a:gd name="connsiteY46" fmla="*/ 815926 h 2349453"/>
                <a:gd name="connsiteX47" fmla="*/ 3010486 w 4178269"/>
                <a:gd name="connsiteY47" fmla="*/ 759656 h 2349453"/>
                <a:gd name="connsiteX48" fmla="*/ 3108960 w 4178269"/>
                <a:gd name="connsiteY48" fmla="*/ 717453 h 2349453"/>
                <a:gd name="connsiteX49" fmla="*/ 3151163 w 4178269"/>
                <a:gd name="connsiteY49" fmla="*/ 703385 h 2349453"/>
                <a:gd name="connsiteX50" fmla="*/ 3263705 w 4178269"/>
                <a:gd name="connsiteY50" fmla="*/ 675249 h 2349453"/>
                <a:gd name="connsiteX51" fmla="*/ 3305908 w 4178269"/>
                <a:gd name="connsiteY51" fmla="*/ 647114 h 2349453"/>
                <a:gd name="connsiteX52" fmla="*/ 3460653 w 4178269"/>
                <a:gd name="connsiteY52" fmla="*/ 604911 h 2349453"/>
                <a:gd name="connsiteX53" fmla="*/ 3545059 w 4178269"/>
                <a:gd name="connsiteY53" fmla="*/ 576776 h 2349453"/>
                <a:gd name="connsiteX54" fmla="*/ 3601330 w 4178269"/>
                <a:gd name="connsiteY54" fmla="*/ 562708 h 2349453"/>
                <a:gd name="connsiteX55" fmla="*/ 3657600 w 4178269"/>
                <a:gd name="connsiteY55" fmla="*/ 534573 h 2349453"/>
                <a:gd name="connsiteX56" fmla="*/ 3756074 w 4178269"/>
                <a:gd name="connsiteY56" fmla="*/ 506437 h 2349453"/>
                <a:gd name="connsiteX57" fmla="*/ 3924886 w 4178269"/>
                <a:gd name="connsiteY57" fmla="*/ 492369 h 2349453"/>
                <a:gd name="connsiteX58" fmla="*/ 3967090 w 4178269"/>
                <a:gd name="connsiteY58" fmla="*/ 478302 h 2349453"/>
                <a:gd name="connsiteX59" fmla="*/ 4009293 w 4178269"/>
                <a:gd name="connsiteY59" fmla="*/ 407963 h 2349453"/>
                <a:gd name="connsiteX60" fmla="*/ 4037428 w 4178269"/>
                <a:gd name="connsiteY60" fmla="*/ 365760 h 2349453"/>
                <a:gd name="connsiteX61" fmla="*/ 4079631 w 4178269"/>
                <a:gd name="connsiteY61" fmla="*/ 337625 h 2349453"/>
                <a:gd name="connsiteX62" fmla="*/ 4121834 w 4178269"/>
                <a:gd name="connsiteY62" fmla="*/ 253219 h 2349453"/>
                <a:gd name="connsiteX63" fmla="*/ 4164037 w 4178269"/>
                <a:gd name="connsiteY63" fmla="*/ 182880 h 2349453"/>
                <a:gd name="connsiteX64" fmla="*/ 4178105 w 4178269"/>
                <a:gd name="connsiteY64" fmla="*/ 140677 h 2349453"/>
                <a:gd name="connsiteX65" fmla="*/ 4121834 w 4178269"/>
                <a:gd name="connsiteY65" fmla="*/ 14068 h 2349453"/>
                <a:gd name="connsiteX66" fmla="*/ 4079631 w 4178269"/>
                <a:gd name="connsiteY66" fmla="*/ 0 h 2349453"/>
                <a:gd name="connsiteX67" fmla="*/ 4023360 w 4178269"/>
                <a:gd name="connsiteY67" fmla="*/ 14068 h 2349453"/>
                <a:gd name="connsiteX68" fmla="*/ 3938954 w 4178269"/>
                <a:gd name="connsiteY68" fmla="*/ 42203 h 2349453"/>
                <a:gd name="connsiteX69" fmla="*/ 3882683 w 4178269"/>
                <a:gd name="connsiteY69" fmla="*/ 56271 h 2349453"/>
                <a:gd name="connsiteX70" fmla="*/ 3812345 w 4178269"/>
                <a:gd name="connsiteY70" fmla="*/ 84406 h 2349453"/>
                <a:gd name="connsiteX71" fmla="*/ 3671668 w 4178269"/>
                <a:gd name="connsiteY71" fmla="*/ 126609 h 2349453"/>
                <a:gd name="connsiteX72" fmla="*/ 3601330 w 4178269"/>
                <a:gd name="connsiteY72" fmla="*/ 154745 h 2349453"/>
                <a:gd name="connsiteX73" fmla="*/ 3545059 w 4178269"/>
                <a:gd name="connsiteY73" fmla="*/ 168813 h 2349453"/>
                <a:gd name="connsiteX74" fmla="*/ 3460653 w 4178269"/>
                <a:gd name="connsiteY74" fmla="*/ 196948 h 2349453"/>
                <a:gd name="connsiteX75" fmla="*/ 3418450 w 4178269"/>
                <a:gd name="connsiteY75" fmla="*/ 211016 h 2349453"/>
                <a:gd name="connsiteX76" fmla="*/ 3362179 w 4178269"/>
                <a:gd name="connsiteY76" fmla="*/ 225083 h 2349453"/>
                <a:gd name="connsiteX77" fmla="*/ 3277773 w 4178269"/>
                <a:gd name="connsiteY77" fmla="*/ 239151 h 2349453"/>
                <a:gd name="connsiteX78" fmla="*/ 3179299 w 4178269"/>
                <a:gd name="connsiteY78" fmla="*/ 267286 h 2349453"/>
                <a:gd name="connsiteX79" fmla="*/ 3052690 w 4178269"/>
                <a:gd name="connsiteY79" fmla="*/ 295422 h 2349453"/>
                <a:gd name="connsiteX80" fmla="*/ 3010486 w 4178269"/>
                <a:gd name="connsiteY80" fmla="*/ 309489 h 2349453"/>
                <a:gd name="connsiteX81" fmla="*/ 2897945 w 4178269"/>
                <a:gd name="connsiteY81" fmla="*/ 323557 h 2349453"/>
                <a:gd name="connsiteX82" fmla="*/ 2813539 w 4178269"/>
                <a:gd name="connsiteY82" fmla="*/ 351693 h 2349453"/>
                <a:gd name="connsiteX83" fmla="*/ 2785403 w 4178269"/>
                <a:gd name="connsiteY83" fmla="*/ 379828 h 2349453"/>
                <a:gd name="connsiteX84" fmla="*/ 2729133 w 4178269"/>
                <a:gd name="connsiteY84" fmla="*/ 393896 h 2349453"/>
                <a:gd name="connsiteX85" fmla="*/ 2686930 w 4178269"/>
                <a:gd name="connsiteY85" fmla="*/ 407963 h 2349453"/>
                <a:gd name="connsiteX86" fmla="*/ 2630659 w 4178269"/>
                <a:gd name="connsiteY86" fmla="*/ 422031 h 2349453"/>
                <a:gd name="connsiteX87" fmla="*/ 2588456 w 4178269"/>
                <a:gd name="connsiteY87" fmla="*/ 436099 h 2349453"/>
                <a:gd name="connsiteX88" fmla="*/ 2532185 w 4178269"/>
                <a:gd name="connsiteY88" fmla="*/ 450166 h 2349453"/>
                <a:gd name="connsiteX89" fmla="*/ 2433711 w 4178269"/>
                <a:gd name="connsiteY89" fmla="*/ 492369 h 2349453"/>
                <a:gd name="connsiteX90" fmla="*/ 2391508 w 4178269"/>
                <a:gd name="connsiteY90" fmla="*/ 520505 h 2349453"/>
                <a:gd name="connsiteX91" fmla="*/ 2335237 w 4178269"/>
                <a:gd name="connsiteY91" fmla="*/ 534573 h 2349453"/>
                <a:gd name="connsiteX92" fmla="*/ 2293034 w 4178269"/>
                <a:gd name="connsiteY92" fmla="*/ 548640 h 2349453"/>
                <a:gd name="connsiteX93" fmla="*/ 2166425 w 4178269"/>
                <a:gd name="connsiteY93" fmla="*/ 576776 h 2349453"/>
                <a:gd name="connsiteX94" fmla="*/ 2124222 w 4178269"/>
                <a:gd name="connsiteY94" fmla="*/ 604911 h 2349453"/>
                <a:gd name="connsiteX95" fmla="*/ 2039816 w 4178269"/>
                <a:gd name="connsiteY95" fmla="*/ 633046 h 2349453"/>
                <a:gd name="connsiteX96" fmla="*/ 1941342 w 4178269"/>
                <a:gd name="connsiteY96" fmla="*/ 675249 h 2349453"/>
                <a:gd name="connsiteX97" fmla="*/ 1899139 w 4178269"/>
                <a:gd name="connsiteY97" fmla="*/ 703385 h 2349453"/>
                <a:gd name="connsiteX98" fmla="*/ 1856936 w 4178269"/>
                <a:gd name="connsiteY98" fmla="*/ 717453 h 2349453"/>
                <a:gd name="connsiteX99" fmla="*/ 1828800 w 4178269"/>
                <a:gd name="connsiteY99" fmla="*/ 745588 h 2349453"/>
                <a:gd name="connsiteX100" fmla="*/ 1744394 w 4178269"/>
                <a:gd name="connsiteY100" fmla="*/ 773723 h 2349453"/>
                <a:gd name="connsiteX101" fmla="*/ 1688123 w 4178269"/>
                <a:gd name="connsiteY101" fmla="*/ 844062 h 2349453"/>
                <a:gd name="connsiteX102" fmla="*/ 1603717 w 4178269"/>
                <a:gd name="connsiteY102" fmla="*/ 900333 h 2349453"/>
                <a:gd name="connsiteX103" fmla="*/ 1589650 w 4178269"/>
                <a:gd name="connsiteY103" fmla="*/ 942536 h 2349453"/>
                <a:gd name="connsiteX104" fmla="*/ 1505243 w 4178269"/>
                <a:gd name="connsiteY104" fmla="*/ 984739 h 2349453"/>
                <a:gd name="connsiteX105" fmla="*/ 1420837 w 4178269"/>
                <a:gd name="connsiteY105" fmla="*/ 1041009 h 2349453"/>
                <a:gd name="connsiteX106" fmla="*/ 1350499 w 4178269"/>
                <a:gd name="connsiteY106" fmla="*/ 1097280 h 2349453"/>
                <a:gd name="connsiteX107" fmla="*/ 1308296 w 4178269"/>
                <a:gd name="connsiteY107" fmla="*/ 1111348 h 2349453"/>
                <a:gd name="connsiteX108" fmla="*/ 1294228 w 4178269"/>
                <a:gd name="connsiteY108" fmla="*/ 1153551 h 2349453"/>
                <a:gd name="connsiteX109" fmla="*/ 1252025 w 4178269"/>
                <a:gd name="connsiteY109" fmla="*/ 1181686 h 2349453"/>
                <a:gd name="connsiteX110" fmla="*/ 1223890 w 4178269"/>
                <a:gd name="connsiteY110" fmla="*/ 1209822 h 2349453"/>
                <a:gd name="connsiteX111" fmla="*/ 1139483 w 4178269"/>
                <a:gd name="connsiteY111" fmla="*/ 1252025 h 2349453"/>
                <a:gd name="connsiteX112" fmla="*/ 1055077 w 4178269"/>
                <a:gd name="connsiteY112" fmla="*/ 1308296 h 2349453"/>
                <a:gd name="connsiteX113" fmla="*/ 956603 w 4178269"/>
                <a:gd name="connsiteY113" fmla="*/ 1364566 h 2349453"/>
                <a:gd name="connsiteX114" fmla="*/ 914400 w 4178269"/>
                <a:gd name="connsiteY114" fmla="*/ 1392702 h 2349453"/>
                <a:gd name="connsiteX115" fmla="*/ 844062 w 4178269"/>
                <a:gd name="connsiteY115" fmla="*/ 1420837 h 2349453"/>
                <a:gd name="connsiteX116" fmla="*/ 773723 w 4178269"/>
                <a:gd name="connsiteY116" fmla="*/ 1505243 h 2349453"/>
                <a:gd name="connsiteX117" fmla="*/ 731520 w 4178269"/>
                <a:gd name="connsiteY117" fmla="*/ 1519311 h 2349453"/>
                <a:gd name="connsiteX118" fmla="*/ 689317 w 4178269"/>
                <a:gd name="connsiteY118" fmla="*/ 1561514 h 2349453"/>
                <a:gd name="connsiteX119" fmla="*/ 633046 w 4178269"/>
                <a:gd name="connsiteY119" fmla="*/ 1589649 h 2349453"/>
                <a:gd name="connsiteX120" fmla="*/ 618979 w 4178269"/>
                <a:gd name="connsiteY120" fmla="*/ 1631853 h 2349453"/>
                <a:gd name="connsiteX121" fmla="*/ 534573 w 4178269"/>
                <a:gd name="connsiteY121" fmla="*/ 1702191 h 2349453"/>
                <a:gd name="connsiteX122" fmla="*/ 506437 w 4178269"/>
                <a:gd name="connsiteY122" fmla="*/ 1730326 h 2349453"/>
                <a:gd name="connsiteX123" fmla="*/ 464234 w 4178269"/>
                <a:gd name="connsiteY123" fmla="*/ 1744394 h 2349453"/>
                <a:gd name="connsiteX124" fmla="*/ 379828 w 4178269"/>
                <a:gd name="connsiteY124" fmla="*/ 1814733 h 2349453"/>
                <a:gd name="connsiteX125" fmla="*/ 337625 w 4178269"/>
                <a:gd name="connsiteY125" fmla="*/ 1828800 h 2349453"/>
                <a:gd name="connsiteX126" fmla="*/ 309490 w 4178269"/>
                <a:gd name="connsiteY126" fmla="*/ 1856936 h 2349453"/>
                <a:gd name="connsiteX127" fmla="*/ 225083 w 4178269"/>
                <a:gd name="connsiteY127" fmla="*/ 1899139 h 2349453"/>
                <a:gd name="connsiteX128" fmla="*/ 98474 w 4178269"/>
                <a:gd name="connsiteY128" fmla="*/ 2011680 h 2349453"/>
                <a:gd name="connsiteX129" fmla="*/ 70339 w 4178269"/>
                <a:gd name="connsiteY129" fmla="*/ 2096086 h 2349453"/>
                <a:gd name="connsiteX130" fmla="*/ 56271 w 4178269"/>
                <a:gd name="connsiteY130" fmla="*/ 2152357 h 2349453"/>
                <a:gd name="connsiteX131" fmla="*/ 0 w 4178269"/>
                <a:gd name="connsiteY131" fmla="*/ 2236763 h 2349453"/>
                <a:gd name="connsiteX132" fmla="*/ 14068 w 4178269"/>
                <a:gd name="connsiteY132" fmla="*/ 2307102 h 2349453"/>
                <a:gd name="connsiteX133" fmla="*/ 112542 w 4178269"/>
                <a:gd name="connsiteY133" fmla="*/ 2349305 h 234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4178269" h="2349453">
                  <a:moveTo>
                    <a:pt x="112542" y="2349305"/>
                  </a:moveTo>
                  <a:cubicBezTo>
                    <a:pt x="140677" y="2346960"/>
                    <a:pt x="157418" y="2308948"/>
                    <a:pt x="182880" y="2293034"/>
                  </a:cubicBezTo>
                  <a:cubicBezTo>
                    <a:pt x="195455" y="2285175"/>
                    <a:pt x="211820" y="2285598"/>
                    <a:pt x="225083" y="2278966"/>
                  </a:cubicBezTo>
                  <a:cubicBezTo>
                    <a:pt x="240205" y="2271405"/>
                    <a:pt x="252164" y="2258392"/>
                    <a:pt x="267286" y="2250831"/>
                  </a:cubicBezTo>
                  <a:cubicBezTo>
                    <a:pt x="287470" y="2240739"/>
                    <a:pt x="347727" y="2227204"/>
                    <a:pt x="365760" y="2222696"/>
                  </a:cubicBezTo>
                  <a:cubicBezTo>
                    <a:pt x="379828" y="2213317"/>
                    <a:pt x="392513" y="2201427"/>
                    <a:pt x="407963" y="2194560"/>
                  </a:cubicBezTo>
                  <a:cubicBezTo>
                    <a:pt x="435064" y="2182515"/>
                    <a:pt x="492370" y="2166425"/>
                    <a:pt x="492370" y="2166425"/>
                  </a:cubicBezTo>
                  <a:cubicBezTo>
                    <a:pt x="501748" y="2157046"/>
                    <a:pt x="509894" y="2146247"/>
                    <a:pt x="520505" y="2138289"/>
                  </a:cubicBezTo>
                  <a:cubicBezTo>
                    <a:pt x="547556" y="2118000"/>
                    <a:pt x="581001" y="2105930"/>
                    <a:pt x="604911" y="2082019"/>
                  </a:cubicBezTo>
                  <a:cubicBezTo>
                    <a:pt x="643531" y="2043397"/>
                    <a:pt x="620463" y="2058077"/>
                    <a:pt x="675250" y="2039816"/>
                  </a:cubicBezTo>
                  <a:cubicBezTo>
                    <a:pt x="769497" y="1945568"/>
                    <a:pt x="718000" y="1987868"/>
                    <a:pt x="829994" y="1913206"/>
                  </a:cubicBezTo>
                  <a:cubicBezTo>
                    <a:pt x="844062" y="1903828"/>
                    <a:pt x="855795" y="1889172"/>
                    <a:pt x="872197" y="1885071"/>
                  </a:cubicBezTo>
                  <a:lnTo>
                    <a:pt x="928468" y="1871003"/>
                  </a:lnTo>
                  <a:cubicBezTo>
                    <a:pt x="942536" y="1861625"/>
                    <a:pt x="957683" y="1853692"/>
                    <a:pt x="970671" y="1842868"/>
                  </a:cubicBezTo>
                  <a:cubicBezTo>
                    <a:pt x="985955" y="1830132"/>
                    <a:pt x="995601" y="1810536"/>
                    <a:pt x="1012874" y="1800665"/>
                  </a:cubicBezTo>
                  <a:cubicBezTo>
                    <a:pt x="1029661" y="1791072"/>
                    <a:pt x="1050555" y="1791909"/>
                    <a:pt x="1069145" y="1786597"/>
                  </a:cubicBezTo>
                  <a:cubicBezTo>
                    <a:pt x="1083403" y="1782523"/>
                    <a:pt x="1097718" y="1778370"/>
                    <a:pt x="1111348" y="1772529"/>
                  </a:cubicBezTo>
                  <a:cubicBezTo>
                    <a:pt x="1283987" y="1698541"/>
                    <a:pt x="1068543" y="1786898"/>
                    <a:pt x="1209822" y="1716259"/>
                  </a:cubicBezTo>
                  <a:cubicBezTo>
                    <a:pt x="1223085" y="1709627"/>
                    <a:pt x="1238762" y="1708823"/>
                    <a:pt x="1252025" y="1702191"/>
                  </a:cubicBezTo>
                  <a:cubicBezTo>
                    <a:pt x="1267147" y="1694630"/>
                    <a:pt x="1279106" y="1681617"/>
                    <a:pt x="1294228" y="1674056"/>
                  </a:cubicBezTo>
                  <a:cubicBezTo>
                    <a:pt x="1307491" y="1667424"/>
                    <a:pt x="1322801" y="1665829"/>
                    <a:pt x="1336431" y="1659988"/>
                  </a:cubicBezTo>
                  <a:cubicBezTo>
                    <a:pt x="1509063" y="1586003"/>
                    <a:pt x="1293631" y="1674355"/>
                    <a:pt x="1434905" y="1603717"/>
                  </a:cubicBezTo>
                  <a:cubicBezTo>
                    <a:pt x="1551398" y="1545469"/>
                    <a:pt x="1398354" y="1642151"/>
                    <a:pt x="1519311" y="1561514"/>
                  </a:cubicBezTo>
                  <a:cubicBezTo>
                    <a:pt x="1528689" y="1547446"/>
                    <a:pt x="1536884" y="1532513"/>
                    <a:pt x="1547446" y="1519311"/>
                  </a:cubicBezTo>
                  <a:cubicBezTo>
                    <a:pt x="1572897" y="1487498"/>
                    <a:pt x="1599027" y="1476329"/>
                    <a:pt x="1631853" y="1448973"/>
                  </a:cubicBezTo>
                  <a:cubicBezTo>
                    <a:pt x="1642042" y="1440482"/>
                    <a:pt x="1648615" y="1427661"/>
                    <a:pt x="1659988" y="1420837"/>
                  </a:cubicBezTo>
                  <a:cubicBezTo>
                    <a:pt x="1672703" y="1413208"/>
                    <a:pt x="1688928" y="1413401"/>
                    <a:pt x="1702191" y="1406769"/>
                  </a:cubicBezTo>
                  <a:cubicBezTo>
                    <a:pt x="1717313" y="1399208"/>
                    <a:pt x="1731406" y="1389458"/>
                    <a:pt x="1744394" y="1378634"/>
                  </a:cubicBezTo>
                  <a:cubicBezTo>
                    <a:pt x="1759678" y="1365898"/>
                    <a:pt x="1769324" y="1346302"/>
                    <a:pt x="1786597" y="1336431"/>
                  </a:cubicBezTo>
                  <a:cubicBezTo>
                    <a:pt x="1803384" y="1326838"/>
                    <a:pt x="1824111" y="1327052"/>
                    <a:pt x="1842868" y="1322363"/>
                  </a:cubicBezTo>
                  <a:cubicBezTo>
                    <a:pt x="1856936" y="1312985"/>
                    <a:pt x="1872347" y="1305361"/>
                    <a:pt x="1885071" y="1294228"/>
                  </a:cubicBezTo>
                  <a:cubicBezTo>
                    <a:pt x="1910025" y="1272393"/>
                    <a:pt x="1927821" y="1242282"/>
                    <a:pt x="1955410" y="1223889"/>
                  </a:cubicBezTo>
                  <a:cubicBezTo>
                    <a:pt x="1969478" y="1214511"/>
                    <a:pt x="1984625" y="1206578"/>
                    <a:pt x="1997613" y="1195754"/>
                  </a:cubicBezTo>
                  <a:cubicBezTo>
                    <a:pt x="2012897" y="1183018"/>
                    <a:pt x="2023263" y="1164587"/>
                    <a:pt x="2039816" y="1153551"/>
                  </a:cubicBezTo>
                  <a:cubicBezTo>
                    <a:pt x="2052154" y="1145326"/>
                    <a:pt x="2068756" y="1146115"/>
                    <a:pt x="2082019" y="1139483"/>
                  </a:cubicBezTo>
                  <a:cubicBezTo>
                    <a:pt x="2097141" y="1131922"/>
                    <a:pt x="2108682" y="1118008"/>
                    <a:pt x="2124222" y="1111348"/>
                  </a:cubicBezTo>
                  <a:cubicBezTo>
                    <a:pt x="2141993" y="1103732"/>
                    <a:pt x="2161974" y="1102836"/>
                    <a:pt x="2180493" y="1097280"/>
                  </a:cubicBezTo>
                  <a:cubicBezTo>
                    <a:pt x="2208899" y="1088758"/>
                    <a:pt x="2236764" y="1078523"/>
                    <a:pt x="2264899" y="1069145"/>
                  </a:cubicBezTo>
                  <a:cubicBezTo>
                    <a:pt x="2278967" y="1064456"/>
                    <a:pt x="2294764" y="1063302"/>
                    <a:pt x="2307102" y="1055077"/>
                  </a:cubicBezTo>
                  <a:cubicBezTo>
                    <a:pt x="2321170" y="1045699"/>
                    <a:pt x="2336103" y="1037504"/>
                    <a:pt x="2349305" y="1026942"/>
                  </a:cubicBezTo>
                  <a:cubicBezTo>
                    <a:pt x="2359662" y="1018656"/>
                    <a:pt x="2365577" y="1004738"/>
                    <a:pt x="2377440" y="998806"/>
                  </a:cubicBezTo>
                  <a:cubicBezTo>
                    <a:pt x="2445657" y="964697"/>
                    <a:pt x="2474188" y="972617"/>
                    <a:pt x="2546253" y="956603"/>
                  </a:cubicBezTo>
                  <a:cubicBezTo>
                    <a:pt x="2560728" y="953386"/>
                    <a:pt x="2574070" y="946132"/>
                    <a:pt x="2588456" y="942536"/>
                  </a:cubicBezTo>
                  <a:cubicBezTo>
                    <a:pt x="2611652" y="936737"/>
                    <a:pt x="2635496" y="933844"/>
                    <a:pt x="2658794" y="928468"/>
                  </a:cubicBezTo>
                  <a:cubicBezTo>
                    <a:pt x="2696472" y="919773"/>
                    <a:pt x="2771336" y="900333"/>
                    <a:pt x="2771336" y="900333"/>
                  </a:cubicBezTo>
                  <a:cubicBezTo>
                    <a:pt x="2794722" y="876946"/>
                    <a:pt x="2809729" y="858260"/>
                    <a:pt x="2841674" y="844062"/>
                  </a:cubicBezTo>
                  <a:cubicBezTo>
                    <a:pt x="2868775" y="832017"/>
                    <a:pt x="2901404" y="832377"/>
                    <a:pt x="2926080" y="815926"/>
                  </a:cubicBezTo>
                  <a:cubicBezTo>
                    <a:pt x="2954215" y="797169"/>
                    <a:pt x="2978407" y="770349"/>
                    <a:pt x="3010486" y="759656"/>
                  </a:cubicBezTo>
                  <a:cubicBezTo>
                    <a:pt x="3109459" y="726665"/>
                    <a:pt x="2987280" y="769602"/>
                    <a:pt x="3108960" y="717453"/>
                  </a:cubicBezTo>
                  <a:cubicBezTo>
                    <a:pt x="3122590" y="711612"/>
                    <a:pt x="3136857" y="707287"/>
                    <a:pt x="3151163" y="703385"/>
                  </a:cubicBezTo>
                  <a:cubicBezTo>
                    <a:pt x="3188469" y="693210"/>
                    <a:pt x="3263705" y="675249"/>
                    <a:pt x="3263705" y="675249"/>
                  </a:cubicBezTo>
                  <a:cubicBezTo>
                    <a:pt x="3277773" y="665871"/>
                    <a:pt x="3290458" y="653981"/>
                    <a:pt x="3305908" y="647114"/>
                  </a:cubicBezTo>
                  <a:cubicBezTo>
                    <a:pt x="3395929" y="607105"/>
                    <a:pt x="3374994" y="628272"/>
                    <a:pt x="3460653" y="604911"/>
                  </a:cubicBezTo>
                  <a:cubicBezTo>
                    <a:pt x="3489265" y="597108"/>
                    <a:pt x="3516287" y="583969"/>
                    <a:pt x="3545059" y="576776"/>
                  </a:cubicBezTo>
                  <a:cubicBezTo>
                    <a:pt x="3563816" y="572087"/>
                    <a:pt x="3583227" y="569497"/>
                    <a:pt x="3601330" y="562708"/>
                  </a:cubicBezTo>
                  <a:cubicBezTo>
                    <a:pt x="3620965" y="555345"/>
                    <a:pt x="3638325" y="542834"/>
                    <a:pt x="3657600" y="534573"/>
                  </a:cubicBezTo>
                  <a:cubicBezTo>
                    <a:pt x="3676837" y="526328"/>
                    <a:pt x="3739276" y="508537"/>
                    <a:pt x="3756074" y="506437"/>
                  </a:cubicBezTo>
                  <a:cubicBezTo>
                    <a:pt x="3812104" y="499433"/>
                    <a:pt x="3868615" y="497058"/>
                    <a:pt x="3924886" y="492369"/>
                  </a:cubicBezTo>
                  <a:cubicBezTo>
                    <a:pt x="3938954" y="487680"/>
                    <a:pt x="3954374" y="485931"/>
                    <a:pt x="3967090" y="478302"/>
                  </a:cubicBezTo>
                  <a:cubicBezTo>
                    <a:pt x="4006341" y="454751"/>
                    <a:pt x="3990325" y="445899"/>
                    <a:pt x="4009293" y="407963"/>
                  </a:cubicBezTo>
                  <a:cubicBezTo>
                    <a:pt x="4016854" y="392841"/>
                    <a:pt x="4025473" y="377715"/>
                    <a:pt x="4037428" y="365760"/>
                  </a:cubicBezTo>
                  <a:cubicBezTo>
                    <a:pt x="4049383" y="353805"/>
                    <a:pt x="4065563" y="347003"/>
                    <a:pt x="4079631" y="337625"/>
                  </a:cubicBezTo>
                  <a:cubicBezTo>
                    <a:pt x="4114991" y="231546"/>
                    <a:pt x="4067293" y="362301"/>
                    <a:pt x="4121834" y="253219"/>
                  </a:cubicBezTo>
                  <a:cubicBezTo>
                    <a:pt x="4158358" y="180171"/>
                    <a:pt x="4109083" y="237836"/>
                    <a:pt x="4164037" y="182880"/>
                  </a:cubicBezTo>
                  <a:cubicBezTo>
                    <a:pt x="4168726" y="168812"/>
                    <a:pt x="4179742" y="155415"/>
                    <a:pt x="4178105" y="140677"/>
                  </a:cubicBezTo>
                  <a:cubicBezTo>
                    <a:pt x="4175798" y="119916"/>
                    <a:pt x="4148649" y="35520"/>
                    <a:pt x="4121834" y="14068"/>
                  </a:cubicBezTo>
                  <a:cubicBezTo>
                    <a:pt x="4110255" y="4805"/>
                    <a:pt x="4093699" y="4689"/>
                    <a:pt x="4079631" y="0"/>
                  </a:cubicBezTo>
                  <a:cubicBezTo>
                    <a:pt x="4060874" y="4689"/>
                    <a:pt x="4041879" y="8512"/>
                    <a:pt x="4023360" y="14068"/>
                  </a:cubicBezTo>
                  <a:cubicBezTo>
                    <a:pt x="3994954" y="22590"/>
                    <a:pt x="3967726" y="35010"/>
                    <a:pt x="3938954" y="42203"/>
                  </a:cubicBezTo>
                  <a:cubicBezTo>
                    <a:pt x="3920197" y="46892"/>
                    <a:pt x="3901025" y="50157"/>
                    <a:pt x="3882683" y="56271"/>
                  </a:cubicBezTo>
                  <a:cubicBezTo>
                    <a:pt x="3858727" y="64256"/>
                    <a:pt x="3836301" y="76421"/>
                    <a:pt x="3812345" y="84406"/>
                  </a:cubicBezTo>
                  <a:cubicBezTo>
                    <a:pt x="3688011" y="125851"/>
                    <a:pt x="3834686" y="61400"/>
                    <a:pt x="3671668" y="126609"/>
                  </a:cubicBezTo>
                  <a:cubicBezTo>
                    <a:pt x="3648222" y="135988"/>
                    <a:pt x="3625286" y="146759"/>
                    <a:pt x="3601330" y="154745"/>
                  </a:cubicBezTo>
                  <a:cubicBezTo>
                    <a:pt x="3582988" y="160859"/>
                    <a:pt x="3563578" y="163257"/>
                    <a:pt x="3545059" y="168813"/>
                  </a:cubicBezTo>
                  <a:cubicBezTo>
                    <a:pt x="3516653" y="177335"/>
                    <a:pt x="3488788" y="187570"/>
                    <a:pt x="3460653" y="196948"/>
                  </a:cubicBezTo>
                  <a:cubicBezTo>
                    <a:pt x="3446585" y="201637"/>
                    <a:pt x="3432836" y="207420"/>
                    <a:pt x="3418450" y="211016"/>
                  </a:cubicBezTo>
                  <a:cubicBezTo>
                    <a:pt x="3399693" y="215705"/>
                    <a:pt x="3381138" y="221291"/>
                    <a:pt x="3362179" y="225083"/>
                  </a:cubicBezTo>
                  <a:cubicBezTo>
                    <a:pt x="3334209" y="230677"/>
                    <a:pt x="3305566" y="232737"/>
                    <a:pt x="3277773" y="239151"/>
                  </a:cubicBezTo>
                  <a:cubicBezTo>
                    <a:pt x="3244509" y="246827"/>
                    <a:pt x="3212234" y="258304"/>
                    <a:pt x="3179299" y="267286"/>
                  </a:cubicBezTo>
                  <a:cubicBezTo>
                    <a:pt x="3020468" y="310603"/>
                    <a:pt x="3240134" y="248562"/>
                    <a:pt x="3052690" y="295422"/>
                  </a:cubicBezTo>
                  <a:cubicBezTo>
                    <a:pt x="3038304" y="299018"/>
                    <a:pt x="3025076" y="306836"/>
                    <a:pt x="3010486" y="309489"/>
                  </a:cubicBezTo>
                  <a:cubicBezTo>
                    <a:pt x="2973290" y="316252"/>
                    <a:pt x="2935459" y="318868"/>
                    <a:pt x="2897945" y="323557"/>
                  </a:cubicBezTo>
                  <a:cubicBezTo>
                    <a:pt x="2869810" y="332936"/>
                    <a:pt x="2834510" y="330722"/>
                    <a:pt x="2813539" y="351693"/>
                  </a:cubicBezTo>
                  <a:cubicBezTo>
                    <a:pt x="2804160" y="361071"/>
                    <a:pt x="2797266" y="373897"/>
                    <a:pt x="2785403" y="379828"/>
                  </a:cubicBezTo>
                  <a:cubicBezTo>
                    <a:pt x="2768110" y="388474"/>
                    <a:pt x="2747723" y="388585"/>
                    <a:pt x="2729133" y="393896"/>
                  </a:cubicBezTo>
                  <a:cubicBezTo>
                    <a:pt x="2714875" y="397970"/>
                    <a:pt x="2701188" y="403889"/>
                    <a:pt x="2686930" y="407963"/>
                  </a:cubicBezTo>
                  <a:cubicBezTo>
                    <a:pt x="2668340" y="413274"/>
                    <a:pt x="2649249" y="416719"/>
                    <a:pt x="2630659" y="422031"/>
                  </a:cubicBezTo>
                  <a:cubicBezTo>
                    <a:pt x="2616401" y="426105"/>
                    <a:pt x="2602714" y="432025"/>
                    <a:pt x="2588456" y="436099"/>
                  </a:cubicBezTo>
                  <a:cubicBezTo>
                    <a:pt x="2569866" y="441410"/>
                    <a:pt x="2550775" y="444855"/>
                    <a:pt x="2532185" y="450166"/>
                  </a:cubicBezTo>
                  <a:cubicBezTo>
                    <a:pt x="2492733" y="461438"/>
                    <a:pt x="2471219" y="470936"/>
                    <a:pt x="2433711" y="492369"/>
                  </a:cubicBezTo>
                  <a:cubicBezTo>
                    <a:pt x="2419031" y="500757"/>
                    <a:pt x="2407048" y="513845"/>
                    <a:pt x="2391508" y="520505"/>
                  </a:cubicBezTo>
                  <a:cubicBezTo>
                    <a:pt x="2373737" y="528121"/>
                    <a:pt x="2353827" y="529262"/>
                    <a:pt x="2335237" y="534573"/>
                  </a:cubicBezTo>
                  <a:cubicBezTo>
                    <a:pt x="2320979" y="538647"/>
                    <a:pt x="2307292" y="544566"/>
                    <a:pt x="2293034" y="548640"/>
                  </a:cubicBezTo>
                  <a:cubicBezTo>
                    <a:pt x="2246674" y="561886"/>
                    <a:pt x="2214779" y="567105"/>
                    <a:pt x="2166425" y="576776"/>
                  </a:cubicBezTo>
                  <a:cubicBezTo>
                    <a:pt x="2152357" y="586154"/>
                    <a:pt x="2139672" y="598044"/>
                    <a:pt x="2124222" y="604911"/>
                  </a:cubicBezTo>
                  <a:cubicBezTo>
                    <a:pt x="2097121" y="616956"/>
                    <a:pt x="2039816" y="633046"/>
                    <a:pt x="2039816" y="633046"/>
                  </a:cubicBezTo>
                  <a:cubicBezTo>
                    <a:pt x="1933863" y="703683"/>
                    <a:pt x="2068520" y="620744"/>
                    <a:pt x="1941342" y="675249"/>
                  </a:cubicBezTo>
                  <a:cubicBezTo>
                    <a:pt x="1925802" y="681909"/>
                    <a:pt x="1914261" y="695824"/>
                    <a:pt x="1899139" y="703385"/>
                  </a:cubicBezTo>
                  <a:cubicBezTo>
                    <a:pt x="1885876" y="710017"/>
                    <a:pt x="1871004" y="712764"/>
                    <a:pt x="1856936" y="717453"/>
                  </a:cubicBezTo>
                  <a:cubicBezTo>
                    <a:pt x="1847557" y="726831"/>
                    <a:pt x="1840663" y="739657"/>
                    <a:pt x="1828800" y="745588"/>
                  </a:cubicBezTo>
                  <a:cubicBezTo>
                    <a:pt x="1802274" y="758851"/>
                    <a:pt x="1744394" y="773723"/>
                    <a:pt x="1744394" y="773723"/>
                  </a:cubicBezTo>
                  <a:cubicBezTo>
                    <a:pt x="1729343" y="796299"/>
                    <a:pt x="1712178" y="828025"/>
                    <a:pt x="1688123" y="844062"/>
                  </a:cubicBezTo>
                  <a:cubicBezTo>
                    <a:pt x="1585922" y="912196"/>
                    <a:pt x="1668229" y="835821"/>
                    <a:pt x="1603717" y="900333"/>
                  </a:cubicBezTo>
                  <a:cubicBezTo>
                    <a:pt x="1599028" y="914401"/>
                    <a:pt x="1598913" y="930957"/>
                    <a:pt x="1589650" y="942536"/>
                  </a:cubicBezTo>
                  <a:cubicBezTo>
                    <a:pt x="1559675" y="980004"/>
                    <a:pt x="1541939" y="964352"/>
                    <a:pt x="1505243" y="984739"/>
                  </a:cubicBezTo>
                  <a:cubicBezTo>
                    <a:pt x="1475684" y="1001161"/>
                    <a:pt x="1444747" y="1017098"/>
                    <a:pt x="1420837" y="1041009"/>
                  </a:cubicBezTo>
                  <a:cubicBezTo>
                    <a:pt x="1394667" y="1067180"/>
                    <a:pt x="1385994" y="1079533"/>
                    <a:pt x="1350499" y="1097280"/>
                  </a:cubicBezTo>
                  <a:cubicBezTo>
                    <a:pt x="1337236" y="1103912"/>
                    <a:pt x="1322364" y="1106659"/>
                    <a:pt x="1308296" y="1111348"/>
                  </a:cubicBezTo>
                  <a:cubicBezTo>
                    <a:pt x="1303607" y="1125416"/>
                    <a:pt x="1303491" y="1141972"/>
                    <a:pt x="1294228" y="1153551"/>
                  </a:cubicBezTo>
                  <a:cubicBezTo>
                    <a:pt x="1283666" y="1166753"/>
                    <a:pt x="1265227" y="1171124"/>
                    <a:pt x="1252025" y="1181686"/>
                  </a:cubicBezTo>
                  <a:cubicBezTo>
                    <a:pt x="1241668" y="1189972"/>
                    <a:pt x="1234247" y="1201537"/>
                    <a:pt x="1223890" y="1209822"/>
                  </a:cubicBezTo>
                  <a:cubicBezTo>
                    <a:pt x="1184934" y="1240987"/>
                    <a:pt x="1184056" y="1237167"/>
                    <a:pt x="1139483" y="1252025"/>
                  </a:cubicBezTo>
                  <a:cubicBezTo>
                    <a:pt x="1004852" y="1386656"/>
                    <a:pt x="1177230" y="1226860"/>
                    <a:pt x="1055077" y="1308296"/>
                  </a:cubicBezTo>
                  <a:cubicBezTo>
                    <a:pt x="954506" y="1375344"/>
                    <a:pt x="1075613" y="1334815"/>
                    <a:pt x="956603" y="1364566"/>
                  </a:cubicBezTo>
                  <a:cubicBezTo>
                    <a:pt x="942535" y="1373945"/>
                    <a:pt x="929522" y="1385141"/>
                    <a:pt x="914400" y="1392702"/>
                  </a:cubicBezTo>
                  <a:cubicBezTo>
                    <a:pt x="891814" y="1403995"/>
                    <a:pt x="865987" y="1408308"/>
                    <a:pt x="844062" y="1420837"/>
                  </a:cubicBezTo>
                  <a:cubicBezTo>
                    <a:pt x="818345" y="1435532"/>
                    <a:pt x="790301" y="1491428"/>
                    <a:pt x="773723" y="1505243"/>
                  </a:cubicBezTo>
                  <a:cubicBezTo>
                    <a:pt x="762331" y="1514736"/>
                    <a:pt x="745588" y="1514622"/>
                    <a:pt x="731520" y="1519311"/>
                  </a:cubicBezTo>
                  <a:cubicBezTo>
                    <a:pt x="717452" y="1533379"/>
                    <a:pt x="705506" y="1549951"/>
                    <a:pt x="689317" y="1561514"/>
                  </a:cubicBezTo>
                  <a:cubicBezTo>
                    <a:pt x="672252" y="1573703"/>
                    <a:pt x="647875" y="1574820"/>
                    <a:pt x="633046" y="1589649"/>
                  </a:cubicBezTo>
                  <a:cubicBezTo>
                    <a:pt x="622560" y="1600135"/>
                    <a:pt x="627204" y="1619515"/>
                    <a:pt x="618979" y="1631853"/>
                  </a:cubicBezTo>
                  <a:cubicBezTo>
                    <a:pt x="590338" y="1674816"/>
                    <a:pt x="571644" y="1672535"/>
                    <a:pt x="534573" y="1702191"/>
                  </a:cubicBezTo>
                  <a:cubicBezTo>
                    <a:pt x="524216" y="1710476"/>
                    <a:pt x="517810" y="1723502"/>
                    <a:pt x="506437" y="1730326"/>
                  </a:cubicBezTo>
                  <a:cubicBezTo>
                    <a:pt x="493721" y="1737955"/>
                    <a:pt x="477497" y="1737762"/>
                    <a:pt x="464234" y="1744394"/>
                  </a:cubicBezTo>
                  <a:cubicBezTo>
                    <a:pt x="372177" y="1790422"/>
                    <a:pt x="473171" y="1752504"/>
                    <a:pt x="379828" y="1814733"/>
                  </a:cubicBezTo>
                  <a:cubicBezTo>
                    <a:pt x="367490" y="1822958"/>
                    <a:pt x="351693" y="1824111"/>
                    <a:pt x="337625" y="1828800"/>
                  </a:cubicBezTo>
                  <a:cubicBezTo>
                    <a:pt x="328247" y="1838179"/>
                    <a:pt x="320863" y="1850112"/>
                    <a:pt x="309490" y="1856936"/>
                  </a:cubicBezTo>
                  <a:cubicBezTo>
                    <a:pt x="234275" y="1902065"/>
                    <a:pt x="298974" y="1833458"/>
                    <a:pt x="225083" y="1899139"/>
                  </a:cubicBezTo>
                  <a:cubicBezTo>
                    <a:pt x="80546" y="2027617"/>
                    <a:pt x="194254" y="1947827"/>
                    <a:pt x="98474" y="2011680"/>
                  </a:cubicBezTo>
                  <a:cubicBezTo>
                    <a:pt x="89096" y="2039815"/>
                    <a:pt x="77532" y="2067314"/>
                    <a:pt x="70339" y="2096086"/>
                  </a:cubicBezTo>
                  <a:cubicBezTo>
                    <a:pt x="65650" y="2114843"/>
                    <a:pt x="64918" y="2135064"/>
                    <a:pt x="56271" y="2152357"/>
                  </a:cubicBezTo>
                  <a:cubicBezTo>
                    <a:pt x="41149" y="2182602"/>
                    <a:pt x="0" y="2236763"/>
                    <a:pt x="0" y="2236763"/>
                  </a:cubicBezTo>
                  <a:cubicBezTo>
                    <a:pt x="4689" y="2260209"/>
                    <a:pt x="-4086" y="2291541"/>
                    <a:pt x="14068" y="2307102"/>
                  </a:cubicBezTo>
                  <a:cubicBezTo>
                    <a:pt x="35725" y="2325665"/>
                    <a:pt x="84407" y="2351650"/>
                    <a:pt x="112542" y="2349305"/>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74" name="Picture 2" descr="http://thumbs.dreamstime.com/z/funny-thermometer-13448669.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8984" r="30532"/>
          <a:stretch/>
        </p:blipFill>
        <p:spPr bwMode="auto">
          <a:xfrm>
            <a:off x="2771888" y="3979972"/>
            <a:ext cx="684077" cy="2160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 name="Group 19"/>
          <p:cNvGrpSpPr/>
          <p:nvPr/>
        </p:nvGrpSpPr>
        <p:grpSpPr>
          <a:xfrm>
            <a:off x="4539517" y="2542516"/>
            <a:ext cx="2323470" cy="2105485"/>
            <a:chOff x="4539517" y="2542516"/>
            <a:chExt cx="2323470" cy="2105485"/>
          </a:xfrm>
        </p:grpSpPr>
        <p:pic>
          <p:nvPicPr>
            <p:cNvPr id="3076" name="Picture 4" descr="http://www.sciencekids.co.nz/images/experiments/cloud1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83387" y="2822945"/>
              <a:ext cx="579600" cy="3600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www.sciencekids.co.nz/images/experiments/cloud1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39517" y="3229444"/>
              <a:ext cx="8694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6" descr="http://www.sciencekids.co.nz/images/experiments/cloud1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28591" y="2542516"/>
              <a:ext cx="1159200" cy="720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7" name="Straight Connector 16"/>
            <p:cNvCxnSpPr/>
            <p:nvPr/>
          </p:nvCxnSpPr>
          <p:spPr>
            <a:xfrm flipH="1">
              <a:off x="4948861" y="3783905"/>
              <a:ext cx="222604" cy="864096"/>
            </a:xfrm>
            <a:prstGeom prst="line">
              <a:avLst/>
            </a:prstGeom>
            <a:ln w="28575">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5532004" y="3350631"/>
              <a:ext cx="222604" cy="86409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942081" y="3236615"/>
              <a:ext cx="222604" cy="864096"/>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6196676" y="3307832"/>
              <a:ext cx="222604" cy="864096"/>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6054873" y="4873917"/>
            <a:ext cx="605359" cy="276999"/>
          </a:xfrm>
          <a:prstGeom prst="rect">
            <a:avLst/>
          </a:prstGeom>
          <a:noFill/>
        </p:spPr>
        <p:txBody>
          <a:bodyPr wrap="none" rtlCol="0">
            <a:spAutoFit/>
          </a:bodyPr>
          <a:lstStyle/>
          <a:p>
            <a:r>
              <a:rPr lang="de-DE" sz="1200" b="1" dirty="0" err="1" smtClean="0">
                <a:solidFill>
                  <a:srgbClr val="0070C0"/>
                </a:solidFill>
                <a:latin typeface="Arial" panose="020B0604020202020204" pitchFamily="34" charset="0"/>
                <a:cs typeface="Arial" panose="020B0604020202020204" pitchFamily="34" charset="0"/>
              </a:rPr>
              <a:t>Water</a:t>
            </a:r>
            <a:endParaRPr lang="en-GB" sz="1200" b="1" dirty="0">
              <a:solidFill>
                <a:srgbClr val="0070C0"/>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animEffect transition="in" filter="fade">
                                      <p:cBhvr>
                                        <p:cTn id="2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026"/>
          <p:cNvSpPr>
            <a:spLocks noGrp="1" noChangeArrowheads="1"/>
          </p:cNvSpPr>
          <p:nvPr>
            <p:ph type="title"/>
          </p:nvPr>
        </p:nvSpPr>
        <p:spPr>
          <a:xfrm>
            <a:off x="2627784" y="188640"/>
            <a:ext cx="4043362"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Rates of motion</a:t>
            </a:r>
          </a:p>
        </p:txBody>
      </p:sp>
      <p:sp>
        <p:nvSpPr>
          <p:cNvPr id="94211" name="Rectangle 1027"/>
          <p:cNvSpPr>
            <a:spLocks noGrp="1" noChangeArrowheads="1"/>
          </p:cNvSpPr>
          <p:nvPr>
            <p:ph idx="1"/>
          </p:nvPr>
        </p:nvSpPr>
        <p:spPr bwMode="auto">
          <a:xfrm>
            <a:off x="179512" y="1052736"/>
            <a:ext cx="8737600" cy="3334759"/>
          </a:xfrm>
          <a:noFill/>
          <a:ln w="12700">
            <a:miter lim="800000"/>
            <a:headEnd/>
            <a:tailEnd/>
          </a:ln>
        </p:spPr>
        <p:txBody>
          <a:bodyPr vert="horz" wrap="square" lIns="63500" tIns="25400" rIns="63500" bIns="25400" numCol="1" anchor="t" anchorCtr="0" compatLnSpc="1">
            <a:prstTxWarp prst="textNoShape">
              <a:avLst/>
            </a:prstTxWarp>
            <a:spAutoFit/>
          </a:bodyPr>
          <a:lstStyle/>
          <a:p>
            <a:pPr>
              <a:lnSpc>
                <a:spcPct val="95000"/>
              </a:lnSpc>
              <a:spcBef>
                <a:spcPct val="48000"/>
              </a:spcBef>
            </a:pPr>
            <a:r>
              <a:rPr lang="en-US" sz="2800" dirty="0">
                <a:latin typeface="Arial" panose="020B0604020202020204" pitchFamily="34" charset="0"/>
                <a:cs typeface="Arial" panose="020B0604020202020204" pitchFamily="34" charset="0"/>
              </a:rPr>
              <a:t>Extremely variable from one glacier to another</a:t>
            </a:r>
          </a:p>
          <a:p>
            <a:pPr>
              <a:lnSpc>
                <a:spcPct val="95000"/>
              </a:lnSpc>
              <a:spcBef>
                <a:spcPct val="48000"/>
              </a:spcBef>
            </a:pPr>
            <a:r>
              <a:rPr lang="en-US" sz="2800" dirty="0">
                <a:latin typeface="Arial" panose="020B0604020202020204" pitchFamily="34" charset="0"/>
                <a:cs typeface="Arial" panose="020B0604020202020204" pitchFamily="34" charset="0"/>
              </a:rPr>
              <a:t>Millimeters to meters per day</a:t>
            </a:r>
          </a:p>
          <a:p>
            <a:pPr>
              <a:lnSpc>
                <a:spcPct val="95000"/>
              </a:lnSpc>
              <a:spcBef>
                <a:spcPct val="48000"/>
              </a:spcBef>
            </a:pPr>
            <a:r>
              <a:rPr lang="en-US" sz="2800" dirty="0">
                <a:latin typeface="Arial" panose="020B0604020202020204" pitchFamily="34" charset="0"/>
                <a:cs typeface="Arial" panose="020B0604020202020204" pitchFamily="34" charset="0"/>
              </a:rPr>
              <a:t>Some glaciers move in surges:  periods of rapid movement following periods of quiescence.</a:t>
            </a:r>
          </a:p>
          <a:p>
            <a:pPr>
              <a:lnSpc>
                <a:spcPct val="95000"/>
              </a:lnSpc>
              <a:spcBef>
                <a:spcPct val="48000"/>
              </a:spcBef>
            </a:pPr>
            <a:r>
              <a:rPr lang="en-US" sz="2800" dirty="0">
                <a:latin typeface="Arial" panose="020B0604020202020204" pitchFamily="34" charset="0"/>
                <a:cs typeface="Arial" panose="020B0604020202020204" pitchFamily="34" charset="0"/>
              </a:rPr>
              <a:t>During surge, rates may be 50 m/day.</a:t>
            </a:r>
          </a:p>
          <a:p>
            <a:pPr>
              <a:lnSpc>
                <a:spcPct val="95000"/>
              </a:lnSpc>
              <a:spcBef>
                <a:spcPct val="48000"/>
              </a:spcBef>
            </a:pPr>
            <a:r>
              <a:rPr lang="en-US" sz="2800" dirty="0">
                <a:latin typeface="Arial" panose="020B0604020202020204" pitchFamily="34" charset="0"/>
                <a:cs typeface="Arial" panose="020B0604020202020204" pitchFamily="34" charset="0"/>
              </a:rPr>
              <a:t>Rates vary with position in the glacier.</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26"/>
          <p:cNvSpPr>
            <a:spLocks noGrp="1" noChangeArrowheads="1"/>
          </p:cNvSpPr>
          <p:nvPr>
            <p:ph type="title"/>
          </p:nvPr>
        </p:nvSpPr>
        <p:spPr>
          <a:xfrm>
            <a:off x="2699792" y="169475"/>
            <a:ext cx="3824288"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Glacial erosion</a:t>
            </a:r>
          </a:p>
        </p:txBody>
      </p:sp>
      <p:grpSp>
        <p:nvGrpSpPr>
          <p:cNvPr id="6" name="Group 5"/>
          <p:cNvGrpSpPr/>
          <p:nvPr/>
        </p:nvGrpSpPr>
        <p:grpSpPr>
          <a:xfrm>
            <a:off x="-540568" y="1076704"/>
            <a:ext cx="6113173" cy="5412576"/>
            <a:chOff x="824600" y="1076704"/>
            <a:chExt cx="6113173" cy="5412576"/>
          </a:xfrm>
        </p:grpSpPr>
        <p:pic>
          <p:nvPicPr>
            <p:cNvPr id="2" name="Picture 1"/>
            <p:cNvPicPr>
              <a:picLocks noChangeAspect="1"/>
            </p:cNvPicPr>
            <p:nvPr/>
          </p:nvPicPr>
          <p:blipFill>
            <a:blip r:embed="rId2" cstate="print"/>
            <a:stretch>
              <a:fillRect/>
            </a:stretch>
          </p:blipFill>
          <p:spPr>
            <a:xfrm>
              <a:off x="824600" y="1076704"/>
              <a:ext cx="5516421" cy="5400001"/>
            </a:xfrm>
            <a:prstGeom prst="rect">
              <a:avLst/>
            </a:prstGeom>
          </p:spPr>
        </p:pic>
        <p:sp>
          <p:nvSpPr>
            <p:cNvPr id="3" name="Freeform 2"/>
            <p:cNvSpPr/>
            <p:nvPr/>
          </p:nvSpPr>
          <p:spPr>
            <a:xfrm>
              <a:off x="3347864" y="1506808"/>
              <a:ext cx="1856936" cy="1294228"/>
            </a:xfrm>
            <a:custGeom>
              <a:avLst/>
              <a:gdLst>
                <a:gd name="connsiteX0" fmla="*/ 28136 w 1856936"/>
                <a:gd name="connsiteY0" fmla="*/ 126609 h 1294228"/>
                <a:gd name="connsiteX1" fmla="*/ 0 w 1856936"/>
                <a:gd name="connsiteY1" fmla="*/ 464234 h 1294228"/>
                <a:gd name="connsiteX2" fmla="*/ 14068 w 1856936"/>
                <a:gd name="connsiteY2" fmla="*/ 914400 h 1294228"/>
                <a:gd name="connsiteX3" fmla="*/ 28136 w 1856936"/>
                <a:gd name="connsiteY3" fmla="*/ 970671 h 1294228"/>
                <a:gd name="connsiteX4" fmla="*/ 70339 w 1856936"/>
                <a:gd name="connsiteY4" fmla="*/ 1069145 h 1294228"/>
                <a:gd name="connsiteX5" fmla="*/ 98474 w 1856936"/>
                <a:gd name="connsiteY5" fmla="*/ 1167619 h 1294228"/>
                <a:gd name="connsiteX6" fmla="*/ 112542 w 1856936"/>
                <a:gd name="connsiteY6" fmla="*/ 1223889 h 1294228"/>
                <a:gd name="connsiteX7" fmla="*/ 154745 w 1856936"/>
                <a:gd name="connsiteY7" fmla="*/ 1237957 h 1294228"/>
                <a:gd name="connsiteX8" fmla="*/ 239151 w 1856936"/>
                <a:gd name="connsiteY8" fmla="*/ 1280160 h 1294228"/>
                <a:gd name="connsiteX9" fmla="*/ 590844 w 1856936"/>
                <a:gd name="connsiteY9" fmla="*/ 1294228 h 1294228"/>
                <a:gd name="connsiteX10" fmla="*/ 1153551 w 1856936"/>
                <a:gd name="connsiteY10" fmla="*/ 1280160 h 1294228"/>
                <a:gd name="connsiteX11" fmla="*/ 1252025 w 1856936"/>
                <a:gd name="connsiteY11" fmla="*/ 1252025 h 1294228"/>
                <a:gd name="connsiteX12" fmla="*/ 1322364 w 1856936"/>
                <a:gd name="connsiteY12" fmla="*/ 1237957 h 1294228"/>
                <a:gd name="connsiteX13" fmla="*/ 1448973 w 1856936"/>
                <a:gd name="connsiteY13" fmla="*/ 1209822 h 1294228"/>
                <a:gd name="connsiteX14" fmla="*/ 1561514 w 1856936"/>
                <a:gd name="connsiteY14" fmla="*/ 1125416 h 1294228"/>
                <a:gd name="connsiteX15" fmla="*/ 1645920 w 1856936"/>
                <a:gd name="connsiteY15" fmla="*/ 1055077 h 1294228"/>
                <a:gd name="connsiteX16" fmla="*/ 1688124 w 1856936"/>
                <a:gd name="connsiteY16" fmla="*/ 1026942 h 1294228"/>
                <a:gd name="connsiteX17" fmla="*/ 1730327 w 1856936"/>
                <a:gd name="connsiteY17" fmla="*/ 1012874 h 1294228"/>
                <a:gd name="connsiteX18" fmla="*/ 1758462 w 1856936"/>
                <a:gd name="connsiteY18" fmla="*/ 970671 h 1294228"/>
                <a:gd name="connsiteX19" fmla="*/ 1800665 w 1856936"/>
                <a:gd name="connsiteY19" fmla="*/ 942536 h 1294228"/>
                <a:gd name="connsiteX20" fmla="*/ 1828800 w 1856936"/>
                <a:gd name="connsiteY20" fmla="*/ 914400 h 1294228"/>
                <a:gd name="connsiteX21" fmla="*/ 1856936 w 1856936"/>
                <a:gd name="connsiteY21" fmla="*/ 759656 h 1294228"/>
                <a:gd name="connsiteX22" fmla="*/ 1842868 w 1856936"/>
                <a:gd name="connsiteY22" fmla="*/ 604911 h 1294228"/>
                <a:gd name="connsiteX23" fmla="*/ 1828800 w 1856936"/>
                <a:gd name="connsiteY23" fmla="*/ 422031 h 1294228"/>
                <a:gd name="connsiteX24" fmla="*/ 1814733 w 1856936"/>
                <a:gd name="connsiteY24" fmla="*/ 323557 h 1294228"/>
                <a:gd name="connsiteX25" fmla="*/ 1786597 w 1856936"/>
                <a:gd name="connsiteY25" fmla="*/ 295422 h 1294228"/>
                <a:gd name="connsiteX26" fmla="*/ 1744394 w 1856936"/>
                <a:gd name="connsiteY26" fmla="*/ 267286 h 1294228"/>
                <a:gd name="connsiteX27" fmla="*/ 1645920 w 1856936"/>
                <a:gd name="connsiteY27" fmla="*/ 239151 h 1294228"/>
                <a:gd name="connsiteX28" fmla="*/ 1547447 w 1856936"/>
                <a:gd name="connsiteY28" fmla="*/ 182880 h 1294228"/>
                <a:gd name="connsiteX29" fmla="*/ 1434905 w 1856936"/>
                <a:gd name="connsiteY29" fmla="*/ 154745 h 1294228"/>
                <a:gd name="connsiteX30" fmla="*/ 1350499 w 1856936"/>
                <a:gd name="connsiteY30" fmla="*/ 112542 h 1294228"/>
                <a:gd name="connsiteX31" fmla="*/ 1266093 w 1856936"/>
                <a:gd name="connsiteY31" fmla="*/ 84406 h 1294228"/>
                <a:gd name="connsiteX32" fmla="*/ 1223890 w 1856936"/>
                <a:gd name="connsiteY32" fmla="*/ 70339 h 1294228"/>
                <a:gd name="connsiteX33" fmla="*/ 1139484 w 1856936"/>
                <a:gd name="connsiteY33" fmla="*/ 56271 h 1294228"/>
                <a:gd name="connsiteX34" fmla="*/ 1069145 w 1856936"/>
                <a:gd name="connsiteY34" fmla="*/ 28136 h 1294228"/>
                <a:gd name="connsiteX35" fmla="*/ 984739 w 1856936"/>
                <a:gd name="connsiteY35" fmla="*/ 14068 h 1294228"/>
                <a:gd name="connsiteX36" fmla="*/ 548640 w 1856936"/>
                <a:gd name="connsiteY36" fmla="*/ 0 h 1294228"/>
                <a:gd name="connsiteX37" fmla="*/ 196948 w 1856936"/>
                <a:gd name="connsiteY37" fmla="*/ 14068 h 1294228"/>
                <a:gd name="connsiteX38" fmla="*/ 154745 w 1856936"/>
                <a:gd name="connsiteY38" fmla="*/ 28136 h 1294228"/>
                <a:gd name="connsiteX39" fmla="*/ 84407 w 1856936"/>
                <a:gd name="connsiteY39" fmla="*/ 112542 h 1294228"/>
                <a:gd name="connsiteX40" fmla="*/ 28136 w 1856936"/>
                <a:gd name="connsiteY40" fmla="*/ 126609 h 129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56936" h="1294228">
                  <a:moveTo>
                    <a:pt x="28136" y="126609"/>
                  </a:moveTo>
                  <a:cubicBezTo>
                    <a:pt x="14068" y="185224"/>
                    <a:pt x="0" y="394533"/>
                    <a:pt x="0" y="464234"/>
                  </a:cubicBezTo>
                  <a:cubicBezTo>
                    <a:pt x="0" y="614363"/>
                    <a:pt x="5740" y="764503"/>
                    <a:pt x="14068" y="914400"/>
                  </a:cubicBezTo>
                  <a:cubicBezTo>
                    <a:pt x="15140" y="933705"/>
                    <a:pt x="23942" y="951797"/>
                    <a:pt x="28136" y="970671"/>
                  </a:cubicBezTo>
                  <a:cubicBezTo>
                    <a:pt x="47186" y="1056396"/>
                    <a:pt x="23976" y="1022781"/>
                    <a:pt x="70339" y="1069145"/>
                  </a:cubicBezTo>
                  <a:cubicBezTo>
                    <a:pt x="114314" y="1245044"/>
                    <a:pt x="58114" y="1026358"/>
                    <a:pt x="98474" y="1167619"/>
                  </a:cubicBezTo>
                  <a:cubicBezTo>
                    <a:pt x="103785" y="1186209"/>
                    <a:pt x="100464" y="1208792"/>
                    <a:pt x="112542" y="1223889"/>
                  </a:cubicBezTo>
                  <a:cubicBezTo>
                    <a:pt x="121805" y="1235468"/>
                    <a:pt x="141482" y="1231325"/>
                    <a:pt x="154745" y="1237957"/>
                  </a:cubicBezTo>
                  <a:cubicBezTo>
                    <a:pt x="189917" y="1255544"/>
                    <a:pt x="197896" y="1277213"/>
                    <a:pt x="239151" y="1280160"/>
                  </a:cubicBezTo>
                  <a:cubicBezTo>
                    <a:pt x="356178" y="1288519"/>
                    <a:pt x="473613" y="1289539"/>
                    <a:pt x="590844" y="1294228"/>
                  </a:cubicBezTo>
                  <a:cubicBezTo>
                    <a:pt x="778413" y="1289539"/>
                    <a:pt x="966304" y="1292112"/>
                    <a:pt x="1153551" y="1280160"/>
                  </a:cubicBezTo>
                  <a:cubicBezTo>
                    <a:pt x="1187620" y="1277985"/>
                    <a:pt x="1218906" y="1260305"/>
                    <a:pt x="1252025" y="1252025"/>
                  </a:cubicBezTo>
                  <a:cubicBezTo>
                    <a:pt x="1275222" y="1246226"/>
                    <a:pt x="1299023" y="1243144"/>
                    <a:pt x="1322364" y="1237957"/>
                  </a:cubicBezTo>
                  <a:cubicBezTo>
                    <a:pt x="1501103" y="1198236"/>
                    <a:pt x="1236904" y="1252233"/>
                    <a:pt x="1448973" y="1209822"/>
                  </a:cubicBezTo>
                  <a:cubicBezTo>
                    <a:pt x="1529796" y="1128998"/>
                    <a:pt x="1487855" y="1149968"/>
                    <a:pt x="1561514" y="1125416"/>
                  </a:cubicBezTo>
                  <a:cubicBezTo>
                    <a:pt x="1601498" y="1085432"/>
                    <a:pt x="1587403" y="1096875"/>
                    <a:pt x="1645920" y="1055077"/>
                  </a:cubicBezTo>
                  <a:cubicBezTo>
                    <a:pt x="1659678" y="1045250"/>
                    <a:pt x="1673001" y="1034503"/>
                    <a:pt x="1688124" y="1026942"/>
                  </a:cubicBezTo>
                  <a:cubicBezTo>
                    <a:pt x="1701387" y="1020310"/>
                    <a:pt x="1716259" y="1017563"/>
                    <a:pt x="1730327" y="1012874"/>
                  </a:cubicBezTo>
                  <a:cubicBezTo>
                    <a:pt x="1739705" y="998806"/>
                    <a:pt x="1746507" y="982626"/>
                    <a:pt x="1758462" y="970671"/>
                  </a:cubicBezTo>
                  <a:cubicBezTo>
                    <a:pt x="1770417" y="958716"/>
                    <a:pt x="1787463" y="953098"/>
                    <a:pt x="1800665" y="942536"/>
                  </a:cubicBezTo>
                  <a:cubicBezTo>
                    <a:pt x="1811022" y="934250"/>
                    <a:pt x="1819422" y="923779"/>
                    <a:pt x="1828800" y="914400"/>
                  </a:cubicBezTo>
                  <a:cubicBezTo>
                    <a:pt x="1841113" y="865151"/>
                    <a:pt x="1856936" y="810061"/>
                    <a:pt x="1856936" y="759656"/>
                  </a:cubicBezTo>
                  <a:cubicBezTo>
                    <a:pt x="1856936" y="707862"/>
                    <a:pt x="1847169" y="656526"/>
                    <a:pt x="1842868" y="604911"/>
                  </a:cubicBezTo>
                  <a:cubicBezTo>
                    <a:pt x="1837790" y="543982"/>
                    <a:pt x="1834884" y="482868"/>
                    <a:pt x="1828800" y="422031"/>
                  </a:cubicBezTo>
                  <a:cubicBezTo>
                    <a:pt x="1825501" y="389038"/>
                    <a:pt x="1825218" y="355013"/>
                    <a:pt x="1814733" y="323557"/>
                  </a:cubicBezTo>
                  <a:cubicBezTo>
                    <a:pt x="1810539" y="310974"/>
                    <a:pt x="1796954" y="303707"/>
                    <a:pt x="1786597" y="295422"/>
                  </a:cubicBezTo>
                  <a:cubicBezTo>
                    <a:pt x="1773395" y="284860"/>
                    <a:pt x="1759516" y="274847"/>
                    <a:pt x="1744394" y="267286"/>
                  </a:cubicBezTo>
                  <a:cubicBezTo>
                    <a:pt x="1724217" y="257197"/>
                    <a:pt x="1663943" y="243657"/>
                    <a:pt x="1645920" y="239151"/>
                  </a:cubicBezTo>
                  <a:cubicBezTo>
                    <a:pt x="1590728" y="197757"/>
                    <a:pt x="1603708" y="198224"/>
                    <a:pt x="1547447" y="182880"/>
                  </a:cubicBezTo>
                  <a:cubicBezTo>
                    <a:pt x="1510141" y="172706"/>
                    <a:pt x="1434905" y="154745"/>
                    <a:pt x="1434905" y="154745"/>
                  </a:cubicBezTo>
                  <a:cubicBezTo>
                    <a:pt x="1389710" y="109549"/>
                    <a:pt x="1424577" y="134765"/>
                    <a:pt x="1350499" y="112542"/>
                  </a:cubicBezTo>
                  <a:cubicBezTo>
                    <a:pt x="1322092" y="104020"/>
                    <a:pt x="1294228" y="93784"/>
                    <a:pt x="1266093" y="84406"/>
                  </a:cubicBezTo>
                  <a:cubicBezTo>
                    <a:pt x="1252025" y="79717"/>
                    <a:pt x="1238517" y="72777"/>
                    <a:pt x="1223890" y="70339"/>
                  </a:cubicBezTo>
                  <a:lnTo>
                    <a:pt x="1139484" y="56271"/>
                  </a:lnTo>
                  <a:cubicBezTo>
                    <a:pt x="1116038" y="46893"/>
                    <a:pt x="1093508" y="34780"/>
                    <a:pt x="1069145" y="28136"/>
                  </a:cubicBezTo>
                  <a:cubicBezTo>
                    <a:pt x="1041627" y="20631"/>
                    <a:pt x="1013221" y="15608"/>
                    <a:pt x="984739" y="14068"/>
                  </a:cubicBezTo>
                  <a:cubicBezTo>
                    <a:pt x="839509" y="6218"/>
                    <a:pt x="694006" y="4689"/>
                    <a:pt x="548640" y="0"/>
                  </a:cubicBezTo>
                  <a:cubicBezTo>
                    <a:pt x="431409" y="4689"/>
                    <a:pt x="313974" y="5709"/>
                    <a:pt x="196948" y="14068"/>
                  </a:cubicBezTo>
                  <a:cubicBezTo>
                    <a:pt x="182157" y="15125"/>
                    <a:pt x="167083" y="19911"/>
                    <a:pt x="154745" y="28136"/>
                  </a:cubicBezTo>
                  <a:cubicBezTo>
                    <a:pt x="122249" y="49800"/>
                    <a:pt x="105168" y="81400"/>
                    <a:pt x="84407" y="112542"/>
                  </a:cubicBezTo>
                  <a:cubicBezTo>
                    <a:pt x="65790" y="187010"/>
                    <a:pt x="42204" y="67994"/>
                    <a:pt x="28136" y="126609"/>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2836172" y="1615313"/>
              <a:ext cx="2880320" cy="1077218"/>
            </a:xfrm>
            <a:prstGeom prst="rect">
              <a:avLst/>
            </a:prstGeom>
            <a:noFill/>
          </p:spPr>
          <p:txBody>
            <a:bodyPr wrap="square" rtlCol="0">
              <a:spAutoFit/>
            </a:bodyPr>
            <a:lstStyle/>
            <a:p>
              <a:r>
                <a:rPr lang="de-DE" sz="1600" dirty="0" err="1" smtClean="0">
                  <a:latin typeface="Arial" panose="020B0604020202020204" pitchFamily="34" charset="0"/>
                  <a:cs typeface="Arial" panose="020B0604020202020204" pitchFamily="34" charset="0"/>
                </a:rPr>
                <a:t>Water</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seeps</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into</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cracks</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freezes</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and</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dislodge</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rocks</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which</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are</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then</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plucked</a:t>
              </a:r>
              <a:r>
                <a:rPr lang="de-DE" sz="1600" dirty="0" smtClean="0">
                  <a:latin typeface="Arial" panose="020B0604020202020204" pitchFamily="34" charset="0"/>
                  <a:cs typeface="Arial" panose="020B0604020202020204" pitchFamily="34" charset="0"/>
                </a:rPr>
                <a:t> out </a:t>
              </a:r>
              <a:r>
                <a:rPr lang="de-DE" sz="1600" dirty="0" err="1" smtClean="0">
                  <a:latin typeface="Arial" panose="020B0604020202020204" pitchFamily="34" charset="0"/>
                  <a:cs typeface="Arial" panose="020B0604020202020204" pitchFamily="34" charset="0"/>
                </a:rPr>
                <a:t>by</a:t>
              </a:r>
              <a:r>
                <a:rPr lang="de-DE" sz="1600" dirty="0" smtClean="0">
                  <a:latin typeface="Arial" panose="020B0604020202020204" pitchFamily="34" charset="0"/>
                  <a:cs typeface="Arial" panose="020B0604020202020204" pitchFamily="34" charset="0"/>
                </a:rPr>
                <a:t> glacier</a:t>
              </a:r>
              <a:endParaRPr lang="en-GB" sz="1600" dirty="0">
                <a:latin typeface="Arial" panose="020B0604020202020204" pitchFamily="34" charset="0"/>
                <a:cs typeface="Arial" panose="020B0604020202020204" pitchFamily="34" charset="0"/>
              </a:endParaRPr>
            </a:p>
          </p:txBody>
        </p:sp>
        <p:sp>
          <p:nvSpPr>
            <p:cNvPr id="7" name="Freeform 6"/>
            <p:cNvSpPr/>
            <p:nvPr/>
          </p:nvSpPr>
          <p:spPr>
            <a:xfrm>
              <a:off x="5076056" y="2631254"/>
              <a:ext cx="1152128" cy="733317"/>
            </a:xfrm>
            <a:custGeom>
              <a:avLst/>
              <a:gdLst>
                <a:gd name="connsiteX0" fmla="*/ 28136 w 1856936"/>
                <a:gd name="connsiteY0" fmla="*/ 126609 h 1294228"/>
                <a:gd name="connsiteX1" fmla="*/ 0 w 1856936"/>
                <a:gd name="connsiteY1" fmla="*/ 464234 h 1294228"/>
                <a:gd name="connsiteX2" fmla="*/ 14068 w 1856936"/>
                <a:gd name="connsiteY2" fmla="*/ 914400 h 1294228"/>
                <a:gd name="connsiteX3" fmla="*/ 28136 w 1856936"/>
                <a:gd name="connsiteY3" fmla="*/ 970671 h 1294228"/>
                <a:gd name="connsiteX4" fmla="*/ 70339 w 1856936"/>
                <a:gd name="connsiteY4" fmla="*/ 1069145 h 1294228"/>
                <a:gd name="connsiteX5" fmla="*/ 98474 w 1856936"/>
                <a:gd name="connsiteY5" fmla="*/ 1167619 h 1294228"/>
                <a:gd name="connsiteX6" fmla="*/ 112542 w 1856936"/>
                <a:gd name="connsiteY6" fmla="*/ 1223889 h 1294228"/>
                <a:gd name="connsiteX7" fmla="*/ 154745 w 1856936"/>
                <a:gd name="connsiteY7" fmla="*/ 1237957 h 1294228"/>
                <a:gd name="connsiteX8" fmla="*/ 239151 w 1856936"/>
                <a:gd name="connsiteY8" fmla="*/ 1280160 h 1294228"/>
                <a:gd name="connsiteX9" fmla="*/ 590844 w 1856936"/>
                <a:gd name="connsiteY9" fmla="*/ 1294228 h 1294228"/>
                <a:gd name="connsiteX10" fmla="*/ 1153551 w 1856936"/>
                <a:gd name="connsiteY10" fmla="*/ 1280160 h 1294228"/>
                <a:gd name="connsiteX11" fmla="*/ 1252025 w 1856936"/>
                <a:gd name="connsiteY11" fmla="*/ 1252025 h 1294228"/>
                <a:gd name="connsiteX12" fmla="*/ 1322364 w 1856936"/>
                <a:gd name="connsiteY12" fmla="*/ 1237957 h 1294228"/>
                <a:gd name="connsiteX13" fmla="*/ 1448973 w 1856936"/>
                <a:gd name="connsiteY13" fmla="*/ 1209822 h 1294228"/>
                <a:gd name="connsiteX14" fmla="*/ 1561514 w 1856936"/>
                <a:gd name="connsiteY14" fmla="*/ 1125416 h 1294228"/>
                <a:gd name="connsiteX15" fmla="*/ 1645920 w 1856936"/>
                <a:gd name="connsiteY15" fmla="*/ 1055077 h 1294228"/>
                <a:gd name="connsiteX16" fmla="*/ 1688124 w 1856936"/>
                <a:gd name="connsiteY16" fmla="*/ 1026942 h 1294228"/>
                <a:gd name="connsiteX17" fmla="*/ 1730327 w 1856936"/>
                <a:gd name="connsiteY17" fmla="*/ 1012874 h 1294228"/>
                <a:gd name="connsiteX18" fmla="*/ 1758462 w 1856936"/>
                <a:gd name="connsiteY18" fmla="*/ 970671 h 1294228"/>
                <a:gd name="connsiteX19" fmla="*/ 1800665 w 1856936"/>
                <a:gd name="connsiteY19" fmla="*/ 942536 h 1294228"/>
                <a:gd name="connsiteX20" fmla="*/ 1828800 w 1856936"/>
                <a:gd name="connsiteY20" fmla="*/ 914400 h 1294228"/>
                <a:gd name="connsiteX21" fmla="*/ 1856936 w 1856936"/>
                <a:gd name="connsiteY21" fmla="*/ 759656 h 1294228"/>
                <a:gd name="connsiteX22" fmla="*/ 1842868 w 1856936"/>
                <a:gd name="connsiteY22" fmla="*/ 604911 h 1294228"/>
                <a:gd name="connsiteX23" fmla="*/ 1828800 w 1856936"/>
                <a:gd name="connsiteY23" fmla="*/ 422031 h 1294228"/>
                <a:gd name="connsiteX24" fmla="*/ 1814733 w 1856936"/>
                <a:gd name="connsiteY24" fmla="*/ 323557 h 1294228"/>
                <a:gd name="connsiteX25" fmla="*/ 1786597 w 1856936"/>
                <a:gd name="connsiteY25" fmla="*/ 295422 h 1294228"/>
                <a:gd name="connsiteX26" fmla="*/ 1744394 w 1856936"/>
                <a:gd name="connsiteY26" fmla="*/ 267286 h 1294228"/>
                <a:gd name="connsiteX27" fmla="*/ 1645920 w 1856936"/>
                <a:gd name="connsiteY27" fmla="*/ 239151 h 1294228"/>
                <a:gd name="connsiteX28" fmla="*/ 1547447 w 1856936"/>
                <a:gd name="connsiteY28" fmla="*/ 182880 h 1294228"/>
                <a:gd name="connsiteX29" fmla="*/ 1434905 w 1856936"/>
                <a:gd name="connsiteY29" fmla="*/ 154745 h 1294228"/>
                <a:gd name="connsiteX30" fmla="*/ 1350499 w 1856936"/>
                <a:gd name="connsiteY30" fmla="*/ 112542 h 1294228"/>
                <a:gd name="connsiteX31" fmla="*/ 1266093 w 1856936"/>
                <a:gd name="connsiteY31" fmla="*/ 84406 h 1294228"/>
                <a:gd name="connsiteX32" fmla="*/ 1223890 w 1856936"/>
                <a:gd name="connsiteY32" fmla="*/ 70339 h 1294228"/>
                <a:gd name="connsiteX33" fmla="*/ 1139484 w 1856936"/>
                <a:gd name="connsiteY33" fmla="*/ 56271 h 1294228"/>
                <a:gd name="connsiteX34" fmla="*/ 1069145 w 1856936"/>
                <a:gd name="connsiteY34" fmla="*/ 28136 h 1294228"/>
                <a:gd name="connsiteX35" fmla="*/ 984739 w 1856936"/>
                <a:gd name="connsiteY35" fmla="*/ 14068 h 1294228"/>
                <a:gd name="connsiteX36" fmla="*/ 548640 w 1856936"/>
                <a:gd name="connsiteY36" fmla="*/ 0 h 1294228"/>
                <a:gd name="connsiteX37" fmla="*/ 196948 w 1856936"/>
                <a:gd name="connsiteY37" fmla="*/ 14068 h 1294228"/>
                <a:gd name="connsiteX38" fmla="*/ 154745 w 1856936"/>
                <a:gd name="connsiteY38" fmla="*/ 28136 h 1294228"/>
                <a:gd name="connsiteX39" fmla="*/ 84407 w 1856936"/>
                <a:gd name="connsiteY39" fmla="*/ 112542 h 1294228"/>
                <a:gd name="connsiteX40" fmla="*/ 28136 w 1856936"/>
                <a:gd name="connsiteY40" fmla="*/ 126609 h 129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56936" h="1294228">
                  <a:moveTo>
                    <a:pt x="28136" y="126609"/>
                  </a:moveTo>
                  <a:cubicBezTo>
                    <a:pt x="14068" y="185224"/>
                    <a:pt x="0" y="394533"/>
                    <a:pt x="0" y="464234"/>
                  </a:cubicBezTo>
                  <a:cubicBezTo>
                    <a:pt x="0" y="614363"/>
                    <a:pt x="5740" y="764503"/>
                    <a:pt x="14068" y="914400"/>
                  </a:cubicBezTo>
                  <a:cubicBezTo>
                    <a:pt x="15140" y="933705"/>
                    <a:pt x="23942" y="951797"/>
                    <a:pt x="28136" y="970671"/>
                  </a:cubicBezTo>
                  <a:cubicBezTo>
                    <a:pt x="47186" y="1056396"/>
                    <a:pt x="23976" y="1022781"/>
                    <a:pt x="70339" y="1069145"/>
                  </a:cubicBezTo>
                  <a:cubicBezTo>
                    <a:pt x="114314" y="1245044"/>
                    <a:pt x="58114" y="1026358"/>
                    <a:pt x="98474" y="1167619"/>
                  </a:cubicBezTo>
                  <a:cubicBezTo>
                    <a:pt x="103785" y="1186209"/>
                    <a:pt x="100464" y="1208792"/>
                    <a:pt x="112542" y="1223889"/>
                  </a:cubicBezTo>
                  <a:cubicBezTo>
                    <a:pt x="121805" y="1235468"/>
                    <a:pt x="141482" y="1231325"/>
                    <a:pt x="154745" y="1237957"/>
                  </a:cubicBezTo>
                  <a:cubicBezTo>
                    <a:pt x="189917" y="1255544"/>
                    <a:pt x="197896" y="1277213"/>
                    <a:pt x="239151" y="1280160"/>
                  </a:cubicBezTo>
                  <a:cubicBezTo>
                    <a:pt x="356178" y="1288519"/>
                    <a:pt x="473613" y="1289539"/>
                    <a:pt x="590844" y="1294228"/>
                  </a:cubicBezTo>
                  <a:cubicBezTo>
                    <a:pt x="778413" y="1289539"/>
                    <a:pt x="966304" y="1292112"/>
                    <a:pt x="1153551" y="1280160"/>
                  </a:cubicBezTo>
                  <a:cubicBezTo>
                    <a:pt x="1187620" y="1277985"/>
                    <a:pt x="1218906" y="1260305"/>
                    <a:pt x="1252025" y="1252025"/>
                  </a:cubicBezTo>
                  <a:cubicBezTo>
                    <a:pt x="1275222" y="1246226"/>
                    <a:pt x="1299023" y="1243144"/>
                    <a:pt x="1322364" y="1237957"/>
                  </a:cubicBezTo>
                  <a:cubicBezTo>
                    <a:pt x="1501103" y="1198236"/>
                    <a:pt x="1236904" y="1252233"/>
                    <a:pt x="1448973" y="1209822"/>
                  </a:cubicBezTo>
                  <a:cubicBezTo>
                    <a:pt x="1529796" y="1128998"/>
                    <a:pt x="1487855" y="1149968"/>
                    <a:pt x="1561514" y="1125416"/>
                  </a:cubicBezTo>
                  <a:cubicBezTo>
                    <a:pt x="1601498" y="1085432"/>
                    <a:pt x="1587403" y="1096875"/>
                    <a:pt x="1645920" y="1055077"/>
                  </a:cubicBezTo>
                  <a:cubicBezTo>
                    <a:pt x="1659678" y="1045250"/>
                    <a:pt x="1673001" y="1034503"/>
                    <a:pt x="1688124" y="1026942"/>
                  </a:cubicBezTo>
                  <a:cubicBezTo>
                    <a:pt x="1701387" y="1020310"/>
                    <a:pt x="1716259" y="1017563"/>
                    <a:pt x="1730327" y="1012874"/>
                  </a:cubicBezTo>
                  <a:cubicBezTo>
                    <a:pt x="1739705" y="998806"/>
                    <a:pt x="1746507" y="982626"/>
                    <a:pt x="1758462" y="970671"/>
                  </a:cubicBezTo>
                  <a:cubicBezTo>
                    <a:pt x="1770417" y="958716"/>
                    <a:pt x="1787463" y="953098"/>
                    <a:pt x="1800665" y="942536"/>
                  </a:cubicBezTo>
                  <a:cubicBezTo>
                    <a:pt x="1811022" y="934250"/>
                    <a:pt x="1819422" y="923779"/>
                    <a:pt x="1828800" y="914400"/>
                  </a:cubicBezTo>
                  <a:cubicBezTo>
                    <a:pt x="1841113" y="865151"/>
                    <a:pt x="1856936" y="810061"/>
                    <a:pt x="1856936" y="759656"/>
                  </a:cubicBezTo>
                  <a:cubicBezTo>
                    <a:pt x="1856936" y="707862"/>
                    <a:pt x="1847169" y="656526"/>
                    <a:pt x="1842868" y="604911"/>
                  </a:cubicBezTo>
                  <a:cubicBezTo>
                    <a:pt x="1837790" y="543982"/>
                    <a:pt x="1834884" y="482868"/>
                    <a:pt x="1828800" y="422031"/>
                  </a:cubicBezTo>
                  <a:cubicBezTo>
                    <a:pt x="1825501" y="389038"/>
                    <a:pt x="1825218" y="355013"/>
                    <a:pt x="1814733" y="323557"/>
                  </a:cubicBezTo>
                  <a:cubicBezTo>
                    <a:pt x="1810539" y="310974"/>
                    <a:pt x="1796954" y="303707"/>
                    <a:pt x="1786597" y="295422"/>
                  </a:cubicBezTo>
                  <a:cubicBezTo>
                    <a:pt x="1773395" y="284860"/>
                    <a:pt x="1759516" y="274847"/>
                    <a:pt x="1744394" y="267286"/>
                  </a:cubicBezTo>
                  <a:cubicBezTo>
                    <a:pt x="1724217" y="257197"/>
                    <a:pt x="1663943" y="243657"/>
                    <a:pt x="1645920" y="239151"/>
                  </a:cubicBezTo>
                  <a:cubicBezTo>
                    <a:pt x="1590728" y="197757"/>
                    <a:pt x="1603708" y="198224"/>
                    <a:pt x="1547447" y="182880"/>
                  </a:cubicBezTo>
                  <a:cubicBezTo>
                    <a:pt x="1510141" y="172706"/>
                    <a:pt x="1434905" y="154745"/>
                    <a:pt x="1434905" y="154745"/>
                  </a:cubicBezTo>
                  <a:cubicBezTo>
                    <a:pt x="1389710" y="109549"/>
                    <a:pt x="1424577" y="134765"/>
                    <a:pt x="1350499" y="112542"/>
                  </a:cubicBezTo>
                  <a:cubicBezTo>
                    <a:pt x="1322092" y="104020"/>
                    <a:pt x="1294228" y="93784"/>
                    <a:pt x="1266093" y="84406"/>
                  </a:cubicBezTo>
                  <a:cubicBezTo>
                    <a:pt x="1252025" y="79717"/>
                    <a:pt x="1238517" y="72777"/>
                    <a:pt x="1223890" y="70339"/>
                  </a:cubicBezTo>
                  <a:lnTo>
                    <a:pt x="1139484" y="56271"/>
                  </a:lnTo>
                  <a:cubicBezTo>
                    <a:pt x="1116038" y="46893"/>
                    <a:pt x="1093508" y="34780"/>
                    <a:pt x="1069145" y="28136"/>
                  </a:cubicBezTo>
                  <a:cubicBezTo>
                    <a:pt x="1041627" y="20631"/>
                    <a:pt x="1013221" y="15608"/>
                    <a:pt x="984739" y="14068"/>
                  </a:cubicBezTo>
                  <a:cubicBezTo>
                    <a:pt x="839509" y="6218"/>
                    <a:pt x="694006" y="4689"/>
                    <a:pt x="548640" y="0"/>
                  </a:cubicBezTo>
                  <a:cubicBezTo>
                    <a:pt x="431409" y="4689"/>
                    <a:pt x="313974" y="5709"/>
                    <a:pt x="196948" y="14068"/>
                  </a:cubicBezTo>
                  <a:cubicBezTo>
                    <a:pt x="182157" y="15125"/>
                    <a:pt x="167083" y="19911"/>
                    <a:pt x="154745" y="28136"/>
                  </a:cubicBezTo>
                  <a:cubicBezTo>
                    <a:pt x="122249" y="49800"/>
                    <a:pt x="105168" y="81400"/>
                    <a:pt x="84407" y="112542"/>
                  </a:cubicBezTo>
                  <a:cubicBezTo>
                    <a:pt x="65790" y="187010"/>
                    <a:pt x="42204" y="67994"/>
                    <a:pt x="28136" y="126609"/>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5415714" y="2522133"/>
              <a:ext cx="1522059" cy="830997"/>
            </a:xfrm>
            <a:prstGeom prst="rect">
              <a:avLst/>
            </a:prstGeom>
            <a:noFill/>
          </p:spPr>
          <p:txBody>
            <a:bodyPr wrap="square" rtlCol="0">
              <a:spAutoFit/>
            </a:bodyPr>
            <a:lstStyle/>
            <a:p>
              <a:r>
                <a:rPr lang="de-DE" sz="1600" dirty="0" smtClean="0">
                  <a:latin typeface="Arial" panose="020B0604020202020204" pitchFamily="34" charset="0"/>
                  <a:cs typeface="Arial" panose="020B0604020202020204" pitchFamily="34" charset="0"/>
                </a:rPr>
                <a:t>Rocks </a:t>
              </a:r>
              <a:r>
                <a:rPr lang="de-DE" sz="1600" dirty="0" err="1" smtClean="0">
                  <a:latin typeface="Arial" panose="020B0604020202020204" pitchFamily="34" charset="0"/>
                  <a:cs typeface="Arial" panose="020B0604020202020204" pitchFamily="34" charset="0"/>
                </a:rPr>
                <a:t>are</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dragged</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along</a:t>
              </a:r>
              <a:r>
                <a:rPr lang="de-DE" sz="1600" dirty="0" smtClean="0">
                  <a:latin typeface="Arial" panose="020B0604020202020204" pitchFamily="34" charset="0"/>
                  <a:cs typeface="Arial" panose="020B0604020202020204" pitchFamily="34" charset="0"/>
                </a:rPr>
                <a:t> </a:t>
              </a:r>
              <a:r>
                <a:rPr lang="de-DE" sz="1600" dirty="0" err="1" smtClean="0">
                  <a:latin typeface="Arial" panose="020B0604020202020204" pitchFamily="34" charset="0"/>
                  <a:cs typeface="Arial" panose="020B0604020202020204" pitchFamily="34" charset="0"/>
                </a:rPr>
                <a:t>bedrock</a:t>
              </a:r>
              <a:endParaRPr lang="en-GB" sz="1600" dirty="0">
                <a:latin typeface="Arial" panose="020B0604020202020204" pitchFamily="34" charset="0"/>
                <a:cs typeface="Arial" panose="020B0604020202020204" pitchFamily="34" charset="0"/>
              </a:endParaRPr>
            </a:p>
          </p:txBody>
        </p:sp>
        <p:sp>
          <p:nvSpPr>
            <p:cNvPr id="10" name="Freeform 9"/>
            <p:cNvSpPr/>
            <p:nvPr/>
          </p:nvSpPr>
          <p:spPr>
            <a:xfrm>
              <a:off x="1331640" y="5818958"/>
              <a:ext cx="1008112" cy="670322"/>
            </a:xfrm>
            <a:custGeom>
              <a:avLst/>
              <a:gdLst>
                <a:gd name="connsiteX0" fmla="*/ 28136 w 1856936"/>
                <a:gd name="connsiteY0" fmla="*/ 126609 h 1294228"/>
                <a:gd name="connsiteX1" fmla="*/ 0 w 1856936"/>
                <a:gd name="connsiteY1" fmla="*/ 464234 h 1294228"/>
                <a:gd name="connsiteX2" fmla="*/ 14068 w 1856936"/>
                <a:gd name="connsiteY2" fmla="*/ 914400 h 1294228"/>
                <a:gd name="connsiteX3" fmla="*/ 28136 w 1856936"/>
                <a:gd name="connsiteY3" fmla="*/ 970671 h 1294228"/>
                <a:gd name="connsiteX4" fmla="*/ 70339 w 1856936"/>
                <a:gd name="connsiteY4" fmla="*/ 1069145 h 1294228"/>
                <a:gd name="connsiteX5" fmla="*/ 98474 w 1856936"/>
                <a:gd name="connsiteY5" fmla="*/ 1167619 h 1294228"/>
                <a:gd name="connsiteX6" fmla="*/ 112542 w 1856936"/>
                <a:gd name="connsiteY6" fmla="*/ 1223889 h 1294228"/>
                <a:gd name="connsiteX7" fmla="*/ 154745 w 1856936"/>
                <a:gd name="connsiteY7" fmla="*/ 1237957 h 1294228"/>
                <a:gd name="connsiteX8" fmla="*/ 239151 w 1856936"/>
                <a:gd name="connsiteY8" fmla="*/ 1280160 h 1294228"/>
                <a:gd name="connsiteX9" fmla="*/ 590844 w 1856936"/>
                <a:gd name="connsiteY9" fmla="*/ 1294228 h 1294228"/>
                <a:gd name="connsiteX10" fmla="*/ 1153551 w 1856936"/>
                <a:gd name="connsiteY10" fmla="*/ 1280160 h 1294228"/>
                <a:gd name="connsiteX11" fmla="*/ 1252025 w 1856936"/>
                <a:gd name="connsiteY11" fmla="*/ 1252025 h 1294228"/>
                <a:gd name="connsiteX12" fmla="*/ 1322364 w 1856936"/>
                <a:gd name="connsiteY12" fmla="*/ 1237957 h 1294228"/>
                <a:gd name="connsiteX13" fmla="*/ 1448973 w 1856936"/>
                <a:gd name="connsiteY13" fmla="*/ 1209822 h 1294228"/>
                <a:gd name="connsiteX14" fmla="*/ 1561514 w 1856936"/>
                <a:gd name="connsiteY14" fmla="*/ 1125416 h 1294228"/>
                <a:gd name="connsiteX15" fmla="*/ 1645920 w 1856936"/>
                <a:gd name="connsiteY15" fmla="*/ 1055077 h 1294228"/>
                <a:gd name="connsiteX16" fmla="*/ 1688124 w 1856936"/>
                <a:gd name="connsiteY16" fmla="*/ 1026942 h 1294228"/>
                <a:gd name="connsiteX17" fmla="*/ 1730327 w 1856936"/>
                <a:gd name="connsiteY17" fmla="*/ 1012874 h 1294228"/>
                <a:gd name="connsiteX18" fmla="*/ 1758462 w 1856936"/>
                <a:gd name="connsiteY18" fmla="*/ 970671 h 1294228"/>
                <a:gd name="connsiteX19" fmla="*/ 1800665 w 1856936"/>
                <a:gd name="connsiteY19" fmla="*/ 942536 h 1294228"/>
                <a:gd name="connsiteX20" fmla="*/ 1828800 w 1856936"/>
                <a:gd name="connsiteY20" fmla="*/ 914400 h 1294228"/>
                <a:gd name="connsiteX21" fmla="*/ 1856936 w 1856936"/>
                <a:gd name="connsiteY21" fmla="*/ 759656 h 1294228"/>
                <a:gd name="connsiteX22" fmla="*/ 1842868 w 1856936"/>
                <a:gd name="connsiteY22" fmla="*/ 604911 h 1294228"/>
                <a:gd name="connsiteX23" fmla="*/ 1828800 w 1856936"/>
                <a:gd name="connsiteY23" fmla="*/ 422031 h 1294228"/>
                <a:gd name="connsiteX24" fmla="*/ 1814733 w 1856936"/>
                <a:gd name="connsiteY24" fmla="*/ 323557 h 1294228"/>
                <a:gd name="connsiteX25" fmla="*/ 1786597 w 1856936"/>
                <a:gd name="connsiteY25" fmla="*/ 295422 h 1294228"/>
                <a:gd name="connsiteX26" fmla="*/ 1744394 w 1856936"/>
                <a:gd name="connsiteY26" fmla="*/ 267286 h 1294228"/>
                <a:gd name="connsiteX27" fmla="*/ 1645920 w 1856936"/>
                <a:gd name="connsiteY27" fmla="*/ 239151 h 1294228"/>
                <a:gd name="connsiteX28" fmla="*/ 1547447 w 1856936"/>
                <a:gd name="connsiteY28" fmla="*/ 182880 h 1294228"/>
                <a:gd name="connsiteX29" fmla="*/ 1434905 w 1856936"/>
                <a:gd name="connsiteY29" fmla="*/ 154745 h 1294228"/>
                <a:gd name="connsiteX30" fmla="*/ 1350499 w 1856936"/>
                <a:gd name="connsiteY30" fmla="*/ 112542 h 1294228"/>
                <a:gd name="connsiteX31" fmla="*/ 1266093 w 1856936"/>
                <a:gd name="connsiteY31" fmla="*/ 84406 h 1294228"/>
                <a:gd name="connsiteX32" fmla="*/ 1223890 w 1856936"/>
                <a:gd name="connsiteY32" fmla="*/ 70339 h 1294228"/>
                <a:gd name="connsiteX33" fmla="*/ 1139484 w 1856936"/>
                <a:gd name="connsiteY33" fmla="*/ 56271 h 1294228"/>
                <a:gd name="connsiteX34" fmla="*/ 1069145 w 1856936"/>
                <a:gd name="connsiteY34" fmla="*/ 28136 h 1294228"/>
                <a:gd name="connsiteX35" fmla="*/ 984739 w 1856936"/>
                <a:gd name="connsiteY35" fmla="*/ 14068 h 1294228"/>
                <a:gd name="connsiteX36" fmla="*/ 548640 w 1856936"/>
                <a:gd name="connsiteY36" fmla="*/ 0 h 1294228"/>
                <a:gd name="connsiteX37" fmla="*/ 196948 w 1856936"/>
                <a:gd name="connsiteY37" fmla="*/ 14068 h 1294228"/>
                <a:gd name="connsiteX38" fmla="*/ 154745 w 1856936"/>
                <a:gd name="connsiteY38" fmla="*/ 28136 h 1294228"/>
                <a:gd name="connsiteX39" fmla="*/ 84407 w 1856936"/>
                <a:gd name="connsiteY39" fmla="*/ 112542 h 1294228"/>
                <a:gd name="connsiteX40" fmla="*/ 28136 w 1856936"/>
                <a:gd name="connsiteY40" fmla="*/ 126609 h 129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56936" h="1294228">
                  <a:moveTo>
                    <a:pt x="28136" y="126609"/>
                  </a:moveTo>
                  <a:cubicBezTo>
                    <a:pt x="14068" y="185224"/>
                    <a:pt x="0" y="394533"/>
                    <a:pt x="0" y="464234"/>
                  </a:cubicBezTo>
                  <a:cubicBezTo>
                    <a:pt x="0" y="614363"/>
                    <a:pt x="5740" y="764503"/>
                    <a:pt x="14068" y="914400"/>
                  </a:cubicBezTo>
                  <a:cubicBezTo>
                    <a:pt x="15140" y="933705"/>
                    <a:pt x="23942" y="951797"/>
                    <a:pt x="28136" y="970671"/>
                  </a:cubicBezTo>
                  <a:cubicBezTo>
                    <a:pt x="47186" y="1056396"/>
                    <a:pt x="23976" y="1022781"/>
                    <a:pt x="70339" y="1069145"/>
                  </a:cubicBezTo>
                  <a:cubicBezTo>
                    <a:pt x="114314" y="1245044"/>
                    <a:pt x="58114" y="1026358"/>
                    <a:pt x="98474" y="1167619"/>
                  </a:cubicBezTo>
                  <a:cubicBezTo>
                    <a:pt x="103785" y="1186209"/>
                    <a:pt x="100464" y="1208792"/>
                    <a:pt x="112542" y="1223889"/>
                  </a:cubicBezTo>
                  <a:cubicBezTo>
                    <a:pt x="121805" y="1235468"/>
                    <a:pt x="141482" y="1231325"/>
                    <a:pt x="154745" y="1237957"/>
                  </a:cubicBezTo>
                  <a:cubicBezTo>
                    <a:pt x="189917" y="1255544"/>
                    <a:pt x="197896" y="1277213"/>
                    <a:pt x="239151" y="1280160"/>
                  </a:cubicBezTo>
                  <a:cubicBezTo>
                    <a:pt x="356178" y="1288519"/>
                    <a:pt x="473613" y="1289539"/>
                    <a:pt x="590844" y="1294228"/>
                  </a:cubicBezTo>
                  <a:cubicBezTo>
                    <a:pt x="778413" y="1289539"/>
                    <a:pt x="966304" y="1292112"/>
                    <a:pt x="1153551" y="1280160"/>
                  </a:cubicBezTo>
                  <a:cubicBezTo>
                    <a:pt x="1187620" y="1277985"/>
                    <a:pt x="1218906" y="1260305"/>
                    <a:pt x="1252025" y="1252025"/>
                  </a:cubicBezTo>
                  <a:cubicBezTo>
                    <a:pt x="1275222" y="1246226"/>
                    <a:pt x="1299023" y="1243144"/>
                    <a:pt x="1322364" y="1237957"/>
                  </a:cubicBezTo>
                  <a:cubicBezTo>
                    <a:pt x="1501103" y="1198236"/>
                    <a:pt x="1236904" y="1252233"/>
                    <a:pt x="1448973" y="1209822"/>
                  </a:cubicBezTo>
                  <a:cubicBezTo>
                    <a:pt x="1529796" y="1128998"/>
                    <a:pt x="1487855" y="1149968"/>
                    <a:pt x="1561514" y="1125416"/>
                  </a:cubicBezTo>
                  <a:cubicBezTo>
                    <a:pt x="1601498" y="1085432"/>
                    <a:pt x="1587403" y="1096875"/>
                    <a:pt x="1645920" y="1055077"/>
                  </a:cubicBezTo>
                  <a:cubicBezTo>
                    <a:pt x="1659678" y="1045250"/>
                    <a:pt x="1673001" y="1034503"/>
                    <a:pt x="1688124" y="1026942"/>
                  </a:cubicBezTo>
                  <a:cubicBezTo>
                    <a:pt x="1701387" y="1020310"/>
                    <a:pt x="1716259" y="1017563"/>
                    <a:pt x="1730327" y="1012874"/>
                  </a:cubicBezTo>
                  <a:cubicBezTo>
                    <a:pt x="1739705" y="998806"/>
                    <a:pt x="1746507" y="982626"/>
                    <a:pt x="1758462" y="970671"/>
                  </a:cubicBezTo>
                  <a:cubicBezTo>
                    <a:pt x="1770417" y="958716"/>
                    <a:pt x="1787463" y="953098"/>
                    <a:pt x="1800665" y="942536"/>
                  </a:cubicBezTo>
                  <a:cubicBezTo>
                    <a:pt x="1811022" y="934250"/>
                    <a:pt x="1819422" y="923779"/>
                    <a:pt x="1828800" y="914400"/>
                  </a:cubicBezTo>
                  <a:cubicBezTo>
                    <a:pt x="1841113" y="865151"/>
                    <a:pt x="1856936" y="810061"/>
                    <a:pt x="1856936" y="759656"/>
                  </a:cubicBezTo>
                  <a:cubicBezTo>
                    <a:pt x="1856936" y="707862"/>
                    <a:pt x="1847169" y="656526"/>
                    <a:pt x="1842868" y="604911"/>
                  </a:cubicBezTo>
                  <a:cubicBezTo>
                    <a:pt x="1837790" y="543982"/>
                    <a:pt x="1834884" y="482868"/>
                    <a:pt x="1828800" y="422031"/>
                  </a:cubicBezTo>
                  <a:cubicBezTo>
                    <a:pt x="1825501" y="389038"/>
                    <a:pt x="1825218" y="355013"/>
                    <a:pt x="1814733" y="323557"/>
                  </a:cubicBezTo>
                  <a:cubicBezTo>
                    <a:pt x="1810539" y="310974"/>
                    <a:pt x="1796954" y="303707"/>
                    <a:pt x="1786597" y="295422"/>
                  </a:cubicBezTo>
                  <a:cubicBezTo>
                    <a:pt x="1773395" y="284860"/>
                    <a:pt x="1759516" y="274847"/>
                    <a:pt x="1744394" y="267286"/>
                  </a:cubicBezTo>
                  <a:cubicBezTo>
                    <a:pt x="1724217" y="257197"/>
                    <a:pt x="1663943" y="243657"/>
                    <a:pt x="1645920" y="239151"/>
                  </a:cubicBezTo>
                  <a:cubicBezTo>
                    <a:pt x="1590728" y="197757"/>
                    <a:pt x="1603708" y="198224"/>
                    <a:pt x="1547447" y="182880"/>
                  </a:cubicBezTo>
                  <a:cubicBezTo>
                    <a:pt x="1510141" y="172706"/>
                    <a:pt x="1434905" y="154745"/>
                    <a:pt x="1434905" y="154745"/>
                  </a:cubicBezTo>
                  <a:cubicBezTo>
                    <a:pt x="1389710" y="109549"/>
                    <a:pt x="1424577" y="134765"/>
                    <a:pt x="1350499" y="112542"/>
                  </a:cubicBezTo>
                  <a:cubicBezTo>
                    <a:pt x="1322092" y="104020"/>
                    <a:pt x="1294228" y="93784"/>
                    <a:pt x="1266093" y="84406"/>
                  </a:cubicBezTo>
                  <a:cubicBezTo>
                    <a:pt x="1252025" y="79717"/>
                    <a:pt x="1238517" y="72777"/>
                    <a:pt x="1223890" y="70339"/>
                  </a:cubicBezTo>
                  <a:lnTo>
                    <a:pt x="1139484" y="56271"/>
                  </a:lnTo>
                  <a:cubicBezTo>
                    <a:pt x="1116038" y="46893"/>
                    <a:pt x="1093508" y="34780"/>
                    <a:pt x="1069145" y="28136"/>
                  </a:cubicBezTo>
                  <a:cubicBezTo>
                    <a:pt x="1041627" y="20631"/>
                    <a:pt x="1013221" y="15608"/>
                    <a:pt x="984739" y="14068"/>
                  </a:cubicBezTo>
                  <a:cubicBezTo>
                    <a:pt x="839509" y="6218"/>
                    <a:pt x="694006" y="4689"/>
                    <a:pt x="548640" y="0"/>
                  </a:cubicBezTo>
                  <a:cubicBezTo>
                    <a:pt x="431409" y="4689"/>
                    <a:pt x="313974" y="5709"/>
                    <a:pt x="196948" y="14068"/>
                  </a:cubicBezTo>
                  <a:cubicBezTo>
                    <a:pt x="182157" y="15125"/>
                    <a:pt x="167083" y="19911"/>
                    <a:pt x="154745" y="28136"/>
                  </a:cubicBezTo>
                  <a:cubicBezTo>
                    <a:pt x="122249" y="49800"/>
                    <a:pt x="105168" y="81400"/>
                    <a:pt x="84407" y="112542"/>
                  </a:cubicBezTo>
                  <a:cubicBezTo>
                    <a:pt x="65790" y="187010"/>
                    <a:pt x="42204" y="67994"/>
                    <a:pt x="28136" y="126609"/>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p:cNvSpPr/>
            <p:nvPr/>
          </p:nvSpPr>
          <p:spPr>
            <a:xfrm>
              <a:off x="953473" y="1938463"/>
              <a:ext cx="1008112" cy="670322"/>
            </a:xfrm>
            <a:custGeom>
              <a:avLst/>
              <a:gdLst>
                <a:gd name="connsiteX0" fmla="*/ 28136 w 1856936"/>
                <a:gd name="connsiteY0" fmla="*/ 126609 h 1294228"/>
                <a:gd name="connsiteX1" fmla="*/ 0 w 1856936"/>
                <a:gd name="connsiteY1" fmla="*/ 464234 h 1294228"/>
                <a:gd name="connsiteX2" fmla="*/ 14068 w 1856936"/>
                <a:gd name="connsiteY2" fmla="*/ 914400 h 1294228"/>
                <a:gd name="connsiteX3" fmla="*/ 28136 w 1856936"/>
                <a:gd name="connsiteY3" fmla="*/ 970671 h 1294228"/>
                <a:gd name="connsiteX4" fmla="*/ 70339 w 1856936"/>
                <a:gd name="connsiteY4" fmla="*/ 1069145 h 1294228"/>
                <a:gd name="connsiteX5" fmla="*/ 98474 w 1856936"/>
                <a:gd name="connsiteY5" fmla="*/ 1167619 h 1294228"/>
                <a:gd name="connsiteX6" fmla="*/ 112542 w 1856936"/>
                <a:gd name="connsiteY6" fmla="*/ 1223889 h 1294228"/>
                <a:gd name="connsiteX7" fmla="*/ 154745 w 1856936"/>
                <a:gd name="connsiteY7" fmla="*/ 1237957 h 1294228"/>
                <a:gd name="connsiteX8" fmla="*/ 239151 w 1856936"/>
                <a:gd name="connsiteY8" fmla="*/ 1280160 h 1294228"/>
                <a:gd name="connsiteX9" fmla="*/ 590844 w 1856936"/>
                <a:gd name="connsiteY9" fmla="*/ 1294228 h 1294228"/>
                <a:gd name="connsiteX10" fmla="*/ 1153551 w 1856936"/>
                <a:gd name="connsiteY10" fmla="*/ 1280160 h 1294228"/>
                <a:gd name="connsiteX11" fmla="*/ 1252025 w 1856936"/>
                <a:gd name="connsiteY11" fmla="*/ 1252025 h 1294228"/>
                <a:gd name="connsiteX12" fmla="*/ 1322364 w 1856936"/>
                <a:gd name="connsiteY12" fmla="*/ 1237957 h 1294228"/>
                <a:gd name="connsiteX13" fmla="*/ 1448973 w 1856936"/>
                <a:gd name="connsiteY13" fmla="*/ 1209822 h 1294228"/>
                <a:gd name="connsiteX14" fmla="*/ 1561514 w 1856936"/>
                <a:gd name="connsiteY14" fmla="*/ 1125416 h 1294228"/>
                <a:gd name="connsiteX15" fmla="*/ 1645920 w 1856936"/>
                <a:gd name="connsiteY15" fmla="*/ 1055077 h 1294228"/>
                <a:gd name="connsiteX16" fmla="*/ 1688124 w 1856936"/>
                <a:gd name="connsiteY16" fmla="*/ 1026942 h 1294228"/>
                <a:gd name="connsiteX17" fmla="*/ 1730327 w 1856936"/>
                <a:gd name="connsiteY17" fmla="*/ 1012874 h 1294228"/>
                <a:gd name="connsiteX18" fmla="*/ 1758462 w 1856936"/>
                <a:gd name="connsiteY18" fmla="*/ 970671 h 1294228"/>
                <a:gd name="connsiteX19" fmla="*/ 1800665 w 1856936"/>
                <a:gd name="connsiteY19" fmla="*/ 942536 h 1294228"/>
                <a:gd name="connsiteX20" fmla="*/ 1828800 w 1856936"/>
                <a:gd name="connsiteY20" fmla="*/ 914400 h 1294228"/>
                <a:gd name="connsiteX21" fmla="*/ 1856936 w 1856936"/>
                <a:gd name="connsiteY21" fmla="*/ 759656 h 1294228"/>
                <a:gd name="connsiteX22" fmla="*/ 1842868 w 1856936"/>
                <a:gd name="connsiteY22" fmla="*/ 604911 h 1294228"/>
                <a:gd name="connsiteX23" fmla="*/ 1828800 w 1856936"/>
                <a:gd name="connsiteY23" fmla="*/ 422031 h 1294228"/>
                <a:gd name="connsiteX24" fmla="*/ 1814733 w 1856936"/>
                <a:gd name="connsiteY24" fmla="*/ 323557 h 1294228"/>
                <a:gd name="connsiteX25" fmla="*/ 1786597 w 1856936"/>
                <a:gd name="connsiteY25" fmla="*/ 295422 h 1294228"/>
                <a:gd name="connsiteX26" fmla="*/ 1744394 w 1856936"/>
                <a:gd name="connsiteY26" fmla="*/ 267286 h 1294228"/>
                <a:gd name="connsiteX27" fmla="*/ 1645920 w 1856936"/>
                <a:gd name="connsiteY27" fmla="*/ 239151 h 1294228"/>
                <a:gd name="connsiteX28" fmla="*/ 1547447 w 1856936"/>
                <a:gd name="connsiteY28" fmla="*/ 182880 h 1294228"/>
                <a:gd name="connsiteX29" fmla="*/ 1434905 w 1856936"/>
                <a:gd name="connsiteY29" fmla="*/ 154745 h 1294228"/>
                <a:gd name="connsiteX30" fmla="*/ 1350499 w 1856936"/>
                <a:gd name="connsiteY30" fmla="*/ 112542 h 1294228"/>
                <a:gd name="connsiteX31" fmla="*/ 1266093 w 1856936"/>
                <a:gd name="connsiteY31" fmla="*/ 84406 h 1294228"/>
                <a:gd name="connsiteX32" fmla="*/ 1223890 w 1856936"/>
                <a:gd name="connsiteY32" fmla="*/ 70339 h 1294228"/>
                <a:gd name="connsiteX33" fmla="*/ 1139484 w 1856936"/>
                <a:gd name="connsiteY33" fmla="*/ 56271 h 1294228"/>
                <a:gd name="connsiteX34" fmla="*/ 1069145 w 1856936"/>
                <a:gd name="connsiteY34" fmla="*/ 28136 h 1294228"/>
                <a:gd name="connsiteX35" fmla="*/ 984739 w 1856936"/>
                <a:gd name="connsiteY35" fmla="*/ 14068 h 1294228"/>
                <a:gd name="connsiteX36" fmla="*/ 548640 w 1856936"/>
                <a:gd name="connsiteY36" fmla="*/ 0 h 1294228"/>
                <a:gd name="connsiteX37" fmla="*/ 196948 w 1856936"/>
                <a:gd name="connsiteY37" fmla="*/ 14068 h 1294228"/>
                <a:gd name="connsiteX38" fmla="*/ 154745 w 1856936"/>
                <a:gd name="connsiteY38" fmla="*/ 28136 h 1294228"/>
                <a:gd name="connsiteX39" fmla="*/ 84407 w 1856936"/>
                <a:gd name="connsiteY39" fmla="*/ 112542 h 1294228"/>
                <a:gd name="connsiteX40" fmla="*/ 28136 w 1856936"/>
                <a:gd name="connsiteY40" fmla="*/ 126609 h 129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56936" h="1294228">
                  <a:moveTo>
                    <a:pt x="28136" y="126609"/>
                  </a:moveTo>
                  <a:cubicBezTo>
                    <a:pt x="14068" y="185224"/>
                    <a:pt x="0" y="394533"/>
                    <a:pt x="0" y="464234"/>
                  </a:cubicBezTo>
                  <a:cubicBezTo>
                    <a:pt x="0" y="614363"/>
                    <a:pt x="5740" y="764503"/>
                    <a:pt x="14068" y="914400"/>
                  </a:cubicBezTo>
                  <a:cubicBezTo>
                    <a:pt x="15140" y="933705"/>
                    <a:pt x="23942" y="951797"/>
                    <a:pt x="28136" y="970671"/>
                  </a:cubicBezTo>
                  <a:cubicBezTo>
                    <a:pt x="47186" y="1056396"/>
                    <a:pt x="23976" y="1022781"/>
                    <a:pt x="70339" y="1069145"/>
                  </a:cubicBezTo>
                  <a:cubicBezTo>
                    <a:pt x="114314" y="1245044"/>
                    <a:pt x="58114" y="1026358"/>
                    <a:pt x="98474" y="1167619"/>
                  </a:cubicBezTo>
                  <a:cubicBezTo>
                    <a:pt x="103785" y="1186209"/>
                    <a:pt x="100464" y="1208792"/>
                    <a:pt x="112542" y="1223889"/>
                  </a:cubicBezTo>
                  <a:cubicBezTo>
                    <a:pt x="121805" y="1235468"/>
                    <a:pt x="141482" y="1231325"/>
                    <a:pt x="154745" y="1237957"/>
                  </a:cubicBezTo>
                  <a:cubicBezTo>
                    <a:pt x="189917" y="1255544"/>
                    <a:pt x="197896" y="1277213"/>
                    <a:pt x="239151" y="1280160"/>
                  </a:cubicBezTo>
                  <a:cubicBezTo>
                    <a:pt x="356178" y="1288519"/>
                    <a:pt x="473613" y="1289539"/>
                    <a:pt x="590844" y="1294228"/>
                  </a:cubicBezTo>
                  <a:cubicBezTo>
                    <a:pt x="778413" y="1289539"/>
                    <a:pt x="966304" y="1292112"/>
                    <a:pt x="1153551" y="1280160"/>
                  </a:cubicBezTo>
                  <a:cubicBezTo>
                    <a:pt x="1187620" y="1277985"/>
                    <a:pt x="1218906" y="1260305"/>
                    <a:pt x="1252025" y="1252025"/>
                  </a:cubicBezTo>
                  <a:cubicBezTo>
                    <a:pt x="1275222" y="1246226"/>
                    <a:pt x="1299023" y="1243144"/>
                    <a:pt x="1322364" y="1237957"/>
                  </a:cubicBezTo>
                  <a:cubicBezTo>
                    <a:pt x="1501103" y="1198236"/>
                    <a:pt x="1236904" y="1252233"/>
                    <a:pt x="1448973" y="1209822"/>
                  </a:cubicBezTo>
                  <a:cubicBezTo>
                    <a:pt x="1529796" y="1128998"/>
                    <a:pt x="1487855" y="1149968"/>
                    <a:pt x="1561514" y="1125416"/>
                  </a:cubicBezTo>
                  <a:cubicBezTo>
                    <a:pt x="1601498" y="1085432"/>
                    <a:pt x="1587403" y="1096875"/>
                    <a:pt x="1645920" y="1055077"/>
                  </a:cubicBezTo>
                  <a:cubicBezTo>
                    <a:pt x="1659678" y="1045250"/>
                    <a:pt x="1673001" y="1034503"/>
                    <a:pt x="1688124" y="1026942"/>
                  </a:cubicBezTo>
                  <a:cubicBezTo>
                    <a:pt x="1701387" y="1020310"/>
                    <a:pt x="1716259" y="1017563"/>
                    <a:pt x="1730327" y="1012874"/>
                  </a:cubicBezTo>
                  <a:cubicBezTo>
                    <a:pt x="1739705" y="998806"/>
                    <a:pt x="1746507" y="982626"/>
                    <a:pt x="1758462" y="970671"/>
                  </a:cubicBezTo>
                  <a:cubicBezTo>
                    <a:pt x="1770417" y="958716"/>
                    <a:pt x="1787463" y="953098"/>
                    <a:pt x="1800665" y="942536"/>
                  </a:cubicBezTo>
                  <a:cubicBezTo>
                    <a:pt x="1811022" y="934250"/>
                    <a:pt x="1819422" y="923779"/>
                    <a:pt x="1828800" y="914400"/>
                  </a:cubicBezTo>
                  <a:cubicBezTo>
                    <a:pt x="1841113" y="865151"/>
                    <a:pt x="1856936" y="810061"/>
                    <a:pt x="1856936" y="759656"/>
                  </a:cubicBezTo>
                  <a:cubicBezTo>
                    <a:pt x="1856936" y="707862"/>
                    <a:pt x="1847169" y="656526"/>
                    <a:pt x="1842868" y="604911"/>
                  </a:cubicBezTo>
                  <a:cubicBezTo>
                    <a:pt x="1837790" y="543982"/>
                    <a:pt x="1834884" y="482868"/>
                    <a:pt x="1828800" y="422031"/>
                  </a:cubicBezTo>
                  <a:cubicBezTo>
                    <a:pt x="1825501" y="389038"/>
                    <a:pt x="1825218" y="355013"/>
                    <a:pt x="1814733" y="323557"/>
                  </a:cubicBezTo>
                  <a:cubicBezTo>
                    <a:pt x="1810539" y="310974"/>
                    <a:pt x="1796954" y="303707"/>
                    <a:pt x="1786597" y="295422"/>
                  </a:cubicBezTo>
                  <a:cubicBezTo>
                    <a:pt x="1773395" y="284860"/>
                    <a:pt x="1759516" y="274847"/>
                    <a:pt x="1744394" y="267286"/>
                  </a:cubicBezTo>
                  <a:cubicBezTo>
                    <a:pt x="1724217" y="257197"/>
                    <a:pt x="1663943" y="243657"/>
                    <a:pt x="1645920" y="239151"/>
                  </a:cubicBezTo>
                  <a:cubicBezTo>
                    <a:pt x="1590728" y="197757"/>
                    <a:pt x="1603708" y="198224"/>
                    <a:pt x="1547447" y="182880"/>
                  </a:cubicBezTo>
                  <a:cubicBezTo>
                    <a:pt x="1510141" y="172706"/>
                    <a:pt x="1434905" y="154745"/>
                    <a:pt x="1434905" y="154745"/>
                  </a:cubicBezTo>
                  <a:cubicBezTo>
                    <a:pt x="1389710" y="109549"/>
                    <a:pt x="1424577" y="134765"/>
                    <a:pt x="1350499" y="112542"/>
                  </a:cubicBezTo>
                  <a:cubicBezTo>
                    <a:pt x="1322092" y="104020"/>
                    <a:pt x="1294228" y="93784"/>
                    <a:pt x="1266093" y="84406"/>
                  </a:cubicBezTo>
                  <a:cubicBezTo>
                    <a:pt x="1252025" y="79717"/>
                    <a:pt x="1238517" y="72777"/>
                    <a:pt x="1223890" y="70339"/>
                  </a:cubicBezTo>
                  <a:lnTo>
                    <a:pt x="1139484" y="56271"/>
                  </a:lnTo>
                  <a:cubicBezTo>
                    <a:pt x="1116038" y="46893"/>
                    <a:pt x="1093508" y="34780"/>
                    <a:pt x="1069145" y="28136"/>
                  </a:cubicBezTo>
                  <a:cubicBezTo>
                    <a:pt x="1041627" y="20631"/>
                    <a:pt x="1013221" y="15608"/>
                    <a:pt x="984739" y="14068"/>
                  </a:cubicBezTo>
                  <a:cubicBezTo>
                    <a:pt x="839509" y="6218"/>
                    <a:pt x="694006" y="4689"/>
                    <a:pt x="548640" y="0"/>
                  </a:cubicBezTo>
                  <a:cubicBezTo>
                    <a:pt x="431409" y="4689"/>
                    <a:pt x="313974" y="5709"/>
                    <a:pt x="196948" y="14068"/>
                  </a:cubicBezTo>
                  <a:cubicBezTo>
                    <a:pt x="182157" y="15125"/>
                    <a:pt x="167083" y="19911"/>
                    <a:pt x="154745" y="28136"/>
                  </a:cubicBezTo>
                  <a:cubicBezTo>
                    <a:pt x="122249" y="49800"/>
                    <a:pt x="105168" y="81400"/>
                    <a:pt x="84407" y="112542"/>
                  </a:cubicBezTo>
                  <a:cubicBezTo>
                    <a:pt x="65790" y="187010"/>
                    <a:pt x="42204" y="67994"/>
                    <a:pt x="28136" y="126609"/>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1372174" y="5877272"/>
              <a:ext cx="1039586" cy="338554"/>
            </a:xfrm>
            <a:prstGeom prst="rect">
              <a:avLst/>
            </a:prstGeom>
            <a:noFill/>
          </p:spPr>
          <p:txBody>
            <a:bodyPr wrap="square" rtlCol="0">
              <a:spAutoFit/>
            </a:bodyPr>
            <a:lstStyle/>
            <a:p>
              <a:r>
                <a:rPr lang="de-DE" sz="1600" dirty="0" err="1" smtClean="0">
                  <a:latin typeface="Arial" panose="020B0604020202020204" pitchFamily="34" charset="0"/>
                  <a:cs typeface="Arial" panose="020B0604020202020204" pitchFamily="34" charset="0"/>
                </a:rPr>
                <a:t>Bedrocks</a:t>
              </a:r>
              <a:endParaRPr lang="en-GB" sz="1600" dirty="0">
                <a:latin typeface="Arial" panose="020B0604020202020204" pitchFamily="34" charset="0"/>
                <a:cs typeface="Arial" panose="020B0604020202020204" pitchFamily="34" charset="0"/>
              </a:endParaRPr>
            </a:p>
          </p:txBody>
        </p:sp>
        <p:sp>
          <p:nvSpPr>
            <p:cNvPr id="9" name="TextBox 8"/>
            <p:cNvSpPr txBox="1"/>
            <p:nvPr/>
          </p:nvSpPr>
          <p:spPr>
            <a:xfrm>
              <a:off x="1494737" y="2082334"/>
              <a:ext cx="484975" cy="338554"/>
            </a:xfrm>
            <a:prstGeom prst="rect">
              <a:avLst/>
            </a:prstGeom>
            <a:noFill/>
          </p:spPr>
          <p:txBody>
            <a:bodyPr wrap="square" rtlCol="0">
              <a:spAutoFit/>
            </a:bodyPr>
            <a:lstStyle/>
            <a:p>
              <a:r>
                <a:rPr lang="de-DE" sz="1600" dirty="0" err="1" smtClean="0">
                  <a:latin typeface="Arial" panose="020B0604020202020204" pitchFamily="34" charset="0"/>
                  <a:cs typeface="Arial" panose="020B0604020202020204" pitchFamily="34" charset="0"/>
                </a:rPr>
                <a:t>Ice</a:t>
              </a:r>
              <a:endParaRPr lang="en-GB" sz="1600" dirty="0">
                <a:latin typeface="Arial" panose="020B0604020202020204" pitchFamily="34" charset="0"/>
                <a:cs typeface="Arial" panose="020B0604020202020204" pitchFamily="34" charset="0"/>
              </a:endParaRPr>
            </a:p>
          </p:txBody>
        </p:sp>
      </p:grpSp>
      <p:sp>
        <p:nvSpPr>
          <p:cNvPr id="13" name="TextBox 12"/>
          <p:cNvSpPr txBox="1"/>
          <p:nvPr/>
        </p:nvSpPr>
        <p:spPr>
          <a:xfrm>
            <a:off x="5076056" y="3573016"/>
            <a:ext cx="4067944" cy="1631216"/>
          </a:xfrm>
          <a:prstGeom prst="rect">
            <a:avLst/>
          </a:prstGeom>
          <a:noFill/>
        </p:spPr>
        <p:txBody>
          <a:bodyPr wrap="square" rtlCol="0">
            <a:spAutoFit/>
          </a:bodyPr>
          <a:lstStyle/>
          <a:p>
            <a:pPr marL="457200" indent="-457200"/>
            <a:r>
              <a:rPr lang="de-DE" sz="2800" dirty="0" smtClean="0">
                <a:latin typeface="Arial" panose="020B0604020202020204" pitchFamily="34" charset="0"/>
                <a:cs typeface="Arial" panose="020B0604020202020204" pitchFamily="34" charset="0"/>
              </a:rPr>
              <a:t>Weathering processes</a:t>
            </a:r>
          </a:p>
          <a:p>
            <a:pPr marL="800100" lvl="1" indent="-342900">
              <a:buFont typeface="Courier New" panose="02070309020205020404" pitchFamily="49" charset="0"/>
              <a:buChar char="o"/>
            </a:pPr>
            <a:r>
              <a:rPr lang="de-DE" sz="2400" dirty="0" err="1" smtClean="0">
                <a:latin typeface="Arial" panose="020B0604020202020204" pitchFamily="34" charset="0"/>
                <a:cs typeface="Arial" panose="020B0604020202020204" pitchFamily="34" charset="0"/>
              </a:rPr>
              <a:t>Temperature</a:t>
            </a:r>
            <a:r>
              <a:rPr lang="de-DE" sz="2400" dirty="0" smtClean="0">
                <a:latin typeface="Arial" panose="020B0604020202020204" pitchFamily="34" charset="0"/>
                <a:cs typeface="Arial" panose="020B0604020202020204" pitchFamily="34" charset="0"/>
              </a:rPr>
              <a:t> </a:t>
            </a:r>
            <a:r>
              <a:rPr lang="de-DE" sz="2400" dirty="0" err="1" smtClean="0">
                <a:latin typeface="Arial" panose="020B0604020202020204" pitchFamily="34" charset="0"/>
                <a:cs typeface="Arial" panose="020B0604020202020204" pitchFamily="34" charset="0"/>
              </a:rPr>
              <a:t>change</a:t>
            </a:r>
            <a:endParaRPr lang="de-DE" sz="2400" dirty="0" smtClean="0">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r>
              <a:rPr lang="de-DE" sz="2400" dirty="0" err="1" smtClean="0">
                <a:latin typeface="Arial" panose="020B0604020202020204" pitchFamily="34" charset="0"/>
                <a:cs typeface="Arial" panose="020B0604020202020204" pitchFamily="34" charset="0"/>
              </a:rPr>
              <a:t>pressure</a:t>
            </a:r>
            <a:r>
              <a:rPr lang="de-DE" sz="2400" dirty="0" smtClean="0">
                <a:latin typeface="Arial" panose="020B0604020202020204" pitchFamily="34" charset="0"/>
                <a:cs typeface="Arial" panose="020B0604020202020204" pitchFamily="34" charset="0"/>
              </a:rPr>
              <a:t> </a:t>
            </a:r>
            <a:r>
              <a:rPr lang="de-DE" sz="2400" dirty="0" err="1" smtClean="0">
                <a:latin typeface="Arial" panose="020B0604020202020204" pitchFamily="34" charset="0"/>
                <a:cs typeface="Arial" panose="020B0604020202020204" pitchFamily="34" charset="0"/>
              </a:rPr>
              <a:t>release</a:t>
            </a:r>
            <a:r>
              <a:rPr lang="de-DE" sz="2400" dirty="0" smtClean="0">
                <a:latin typeface="Arial" panose="020B0604020202020204" pitchFamily="34" charset="0"/>
                <a:cs typeface="Arial" panose="020B0604020202020204" pitchFamily="34" charset="0"/>
              </a:rPr>
              <a:t> </a:t>
            </a:r>
            <a:r>
              <a:rPr lang="de-DE" sz="2400" dirty="0" err="1" smtClean="0">
                <a:latin typeface="Arial" panose="020B0604020202020204" pitchFamily="34" charset="0"/>
                <a:cs typeface="Arial" panose="020B0604020202020204" pitchFamily="34" charset="0"/>
              </a:rPr>
              <a:t>fracture</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65579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title"/>
          </p:nvPr>
        </p:nvSpPr>
        <p:spPr>
          <a:xfrm>
            <a:off x="2699792" y="169475"/>
            <a:ext cx="3824288"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Glacial erosion</a:t>
            </a:r>
          </a:p>
        </p:txBody>
      </p:sp>
      <p:sp>
        <p:nvSpPr>
          <p:cNvPr id="16" name="TextBox 15"/>
          <p:cNvSpPr txBox="1"/>
          <p:nvPr/>
        </p:nvSpPr>
        <p:spPr>
          <a:xfrm>
            <a:off x="672536" y="980728"/>
            <a:ext cx="7571872" cy="2708434"/>
          </a:xfrm>
          <a:prstGeom prst="rect">
            <a:avLst/>
          </a:prstGeom>
          <a:noFill/>
        </p:spPr>
        <p:txBody>
          <a:bodyPr wrap="square" rtlCol="0">
            <a:spAutoFit/>
          </a:bodyPr>
          <a:lstStyle/>
          <a:p>
            <a:pPr marL="457200" indent="-457200">
              <a:buFont typeface="Arial" panose="020B0604020202020204" pitchFamily="34" charset="0"/>
              <a:buChar char="•"/>
            </a:pPr>
            <a:r>
              <a:rPr lang="de-DE" sz="2800" dirty="0" err="1" smtClean="0">
                <a:latin typeface="Arial" panose="020B0604020202020204" pitchFamily="34" charset="0"/>
                <a:cs typeface="Arial" panose="020B0604020202020204" pitchFamily="34" charset="0"/>
              </a:rPr>
              <a:t>Glacial</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erosional</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features</a:t>
            </a:r>
            <a:endParaRPr lang="de-DE"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de-DE" sz="2800" dirty="0">
              <a:latin typeface="Arial" panose="020B0604020202020204" pitchFamily="34" charset="0"/>
              <a:cs typeface="Arial" panose="020B0604020202020204" pitchFamily="34" charset="0"/>
            </a:endParaRPr>
          </a:p>
          <a:p>
            <a:pPr marL="914400" lvl="1" indent="-457200">
              <a:buFont typeface="Courier New" panose="02070309020205020404" pitchFamily="49" charset="0"/>
              <a:buChar char="o"/>
            </a:pPr>
            <a:r>
              <a:rPr lang="de-DE" sz="2400" b="1" dirty="0" err="1" smtClean="0">
                <a:latin typeface="Arial" panose="020B0604020202020204" pitchFamily="34" charset="0"/>
                <a:cs typeface="Arial" panose="020B0604020202020204" pitchFamily="34" charset="0"/>
              </a:rPr>
              <a:t>Plucking</a:t>
            </a:r>
            <a:endParaRPr lang="de-DE" sz="2400" b="1" dirty="0" smtClean="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
            </a:pPr>
            <a:r>
              <a:rPr lang="en-GB" sz="2200" dirty="0" smtClean="0">
                <a:latin typeface="Arial" panose="020B0604020202020204" pitchFamily="34" charset="0"/>
                <a:cs typeface="Arial" panose="020B0604020202020204" pitchFamily="34" charset="0"/>
              </a:rPr>
              <a:t>rocks </a:t>
            </a:r>
            <a:r>
              <a:rPr lang="en-GB" sz="2200" dirty="0">
                <a:latin typeface="Arial" panose="020B0604020202020204" pitchFamily="34" charset="0"/>
                <a:cs typeface="Arial" panose="020B0604020202020204" pitchFamily="34" charset="0"/>
              </a:rPr>
              <a:t>and stones become frozen to the base or sides of the glacier and are plucked from the ground or rock face as the glacier moves</a:t>
            </a:r>
            <a:endParaRPr lang="de-DE" sz="2200" dirty="0">
              <a:latin typeface="Arial" panose="020B0604020202020204" pitchFamily="34" charset="0"/>
              <a:cs typeface="Arial" panose="020B0604020202020204" pitchFamily="34" charset="0"/>
            </a:endParaRPr>
          </a:p>
          <a:p>
            <a:pPr marL="914400" lvl="1" indent="-457200">
              <a:buFont typeface="Courier New" panose="02070309020205020404" pitchFamily="49" charset="0"/>
              <a:buChar char="o"/>
            </a:pPr>
            <a:endParaRPr lang="de-DE" sz="2400" dirty="0" smtClean="0">
              <a:latin typeface="Arial" panose="020B0604020202020204" pitchFamily="34" charset="0"/>
              <a:cs typeface="Arial" panose="020B0604020202020204" pitchFamily="34" charset="0"/>
            </a:endParaRPr>
          </a:p>
        </p:txBody>
      </p:sp>
      <p:pic>
        <p:nvPicPr>
          <p:cNvPr id="21" name="Picture 20"/>
          <p:cNvPicPr>
            <a:picLocks noChangeAspect="1"/>
          </p:cNvPicPr>
          <p:nvPr/>
        </p:nvPicPr>
        <p:blipFill>
          <a:blip r:embed="rId2" cstate="print"/>
          <a:stretch>
            <a:fillRect/>
          </a:stretch>
        </p:blipFill>
        <p:spPr>
          <a:xfrm>
            <a:off x="4419520" y="3501008"/>
            <a:ext cx="3824888" cy="2880000"/>
          </a:xfrm>
          <a:prstGeom prst="rect">
            <a:avLst/>
          </a:prstGeom>
        </p:spPr>
      </p:pic>
    </p:spTree>
    <p:extLst>
      <p:ext uri="{BB962C8B-B14F-4D97-AF65-F5344CB8AC3E}">
        <p14:creationId xmlns:p14="http://schemas.microsoft.com/office/powerpoint/2010/main" xmlns="" val="19295199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title"/>
          </p:nvPr>
        </p:nvSpPr>
        <p:spPr>
          <a:xfrm>
            <a:off x="2699792" y="169475"/>
            <a:ext cx="3824288"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Glacial erosion</a:t>
            </a:r>
          </a:p>
        </p:txBody>
      </p:sp>
      <p:sp>
        <p:nvSpPr>
          <p:cNvPr id="16" name="TextBox 15"/>
          <p:cNvSpPr txBox="1"/>
          <p:nvPr/>
        </p:nvSpPr>
        <p:spPr>
          <a:xfrm>
            <a:off x="672536" y="980728"/>
            <a:ext cx="7571872" cy="2369880"/>
          </a:xfrm>
          <a:prstGeom prst="rect">
            <a:avLst/>
          </a:prstGeom>
          <a:noFill/>
        </p:spPr>
        <p:txBody>
          <a:bodyPr wrap="square" rtlCol="0">
            <a:spAutoFit/>
          </a:bodyPr>
          <a:lstStyle/>
          <a:p>
            <a:pPr marL="457200" indent="-457200">
              <a:buFont typeface="Arial" panose="020B0604020202020204" pitchFamily="34" charset="0"/>
              <a:buChar char="•"/>
            </a:pPr>
            <a:r>
              <a:rPr lang="de-DE" sz="2800" dirty="0" err="1" smtClean="0">
                <a:latin typeface="Arial" panose="020B0604020202020204" pitchFamily="34" charset="0"/>
                <a:cs typeface="Arial" panose="020B0604020202020204" pitchFamily="34" charset="0"/>
              </a:rPr>
              <a:t>Glacial</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erosional</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features</a:t>
            </a:r>
            <a:endParaRPr lang="de-DE"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de-DE" sz="2800" dirty="0">
              <a:latin typeface="Arial" panose="020B0604020202020204" pitchFamily="34" charset="0"/>
              <a:cs typeface="Arial" panose="020B0604020202020204" pitchFamily="34" charset="0"/>
            </a:endParaRPr>
          </a:p>
          <a:p>
            <a:pPr marL="914400" lvl="1" indent="-457200">
              <a:buFont typeface="Courier New" panose="02070309020205020404" pitchFamily="49" charset="0"/>
              <a:buChar char="o"/>
            </a:pPr>
            <a:r>
              <a:rPr lang="de-DE" sz="2400" b="1" dirty="0" err="1" smtClean="0">
                <a:latin typeface="Arial" panose="020B0604020202020204" pitchFamily="34" charset="0"/>
                <a:cs typeface="Arial" panose="020B0604020202020204" pitchFamily="34" charset="0"/>
              </a:rPr>
              <a:t>Glacial</a:t>
            </a:r>
            <a:r>
              <a:rPr lang="de-DE" sz="2400" b="1" dirty="0" smtClean="0">
                <a:latin typeface="Arial" panose="020B0604020202020204" pitchFamily="34" charset="0"/>
                <a:cs typeface="Arial" panose="020B0604020202020204" pitchFamily="34" charset="0"/>
              </a:rPr>
              <a:t> </a:t>
            </a:r>
            <a:r>
              <a:rPr lang="de-DE" sz="2400" b="1" dirty="0" err="1" smtClean="0">
                <a:latin typeface="Arial" panose="020B0604020202020204" pitchFamily="34" charset="0"/>
                <a:cs typeface="Arial" panose="020B0604020202020204" pitchFamily="34" charset="0"/>
              </a:rPr>
              <a:t>striations</a:t>
            </a:r>
            <a:endParaRPr lang="de-DE" sz="2400" b="1" dirty="0" smtClean="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
            </a:pPr>
            <a:r>
              <a:rPr lang="en-GB" sz="2200" dirty="0">
                <a:latin typeface="Arial" panose="020B0604020202020204" pitchFamily="34" charset="0"/>
                <a:cs typeface="Arial" panose="020B0604020202020204" pitchFamily="34" charset="0"/>
              </a:rPr>
              <a:t>scratches or gouges cut into bedrock by glacial abrasion</a:t>
            </a:r>
            <a:endParaRPr lang="de-DE" sz="2200" dirty="0" smtClean="0">
              <a:latin typeface="Arial" panose="020B0604020202020204" pitchFamily="34" charset="0"/>
              <a:cs typeface="Arial" panose="020B0604020202020204" pitchFamily="34" charset="0"/>
            </a:endParaRPr>
          </a:p>
          <a:p>
            <a:pPr marL="914400" lvl="1" indent="-457200">
              <a:buFont typeface="Courier New" panose="02070309020205020404" pitchFamily="49" charset="0"/>
              <a:buChar char="o"/>
            </a:pPr>
            <a:endParaRPr lang="de-DE" sz="2400" dirty="0">
              <a:latin typeface="Arial" panose="020B0604020202020204" pitchFamily="34" charset="0"/>
              <a:cs typeface="Arial" panose="020B0604020202020204" pitchFamily="34" charset="0"/>
            </a:endParaRPr>
          </a:p>
        </p:txBody>
      </p:sp>
      <p:pic>
        <p:nvPicPr>
          <p:cNvPr id="1030" name="Picture 6" descr="http://static1.squarespace.com/static/51bbeba5e4b0510af19f26f7/t/51e36cabe4b0021f82b7f203/1373858987641/polished+straiation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7584" y="3494910"/>
            <a:ext cx="4334545" cy="28800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3" cstate="print"/>
          <a:stretch>
            <a:fillRect/>
          </a:stretch>
        </p:blipFill>
        <p:spPr>
          <a:xfrm>
            <a:off x="5018451" y="3140968"/>
            <a:ext cx="3011258" cy="2362979"/>
          </a:xfrm>
          <a:prstGeom prst="rect">
            <a:avLst/>
          </a:prstGeom>
        </p:spPr>
      </p:pic>
    </p:spTree>
    <p:extLst>
      <p:ext uri="{BB962C8B-B14F-4D97-AF65-F5344CB8AC3E}">
        <p14:creationId xmlns:p14="http://schemas.microsoft.com/office/powerpoint/2010/main" xmlns="" val="1265192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76200"/>
            <a:ext cx="8229600" cy="1143000"/>
          </a:xfrm>
        </p:spPr>
        <p:txBody>
          <a:bodyPr>
            <a:normAutofit fontScale="90000"/>
          </a:bodyPr>
          <a:lstStyle/>
          <a:p>
            <a:pPr eaLnBrk="1" hangingPunct="1"/>
            <a:r>
              <a:rPr lang="en-US" smtClean="0"/>
              <a:t>Wind-Borne Sediment causes deflation and abrasion</a:t>
            </a:r>
          </a:p>
        </p:txBody>
      </p:sp>
      <p:pic>
        <p:nvPicPr>
          <p:cNvPr id="91139" name="Picture 3" descr="c16p351a"/>
          <p:cNvPicPr preferRelativeResize="0">
            <a:picLocks noChangeAspect="1" noChangeArrowheads="1"/>
          </p:cNvPicPr>
          <p:nvPr/>
        </p:nvPicPr>
        <p:blipFill>
          <a:blip r:embed="rId3" cstate="print"/>
          <a:srcRect/>
          <a:stretch>
            <a:fillRect/>
          </a:stretch>
        </p:blipFill>
        <p:spPr bwMode="auto">
          <a:xfrm>
            <a:off x="0" y="1371600"/>
            <a:ext cx="9144000" cy="5486400"/>
          </a:xfrm>
          <a:prstGeom prst="rect">
            <a:avLst/>
          </a:prstGeom>
          <a:noFill/>
          <a:ln w="12700">
            <a:solidFill>
              <a:schemeClr val="tx1"/>
            </a:solidFill>
            <a:miter lim="800000"/>
            <a:headEnd/>
            <a:tailEnd/>
          </a:ln>
        </p:spPr>
      </p:pic>
      <p:sp>
        <p:nvSpPr>
          <p:cNvPr id="91140" name="Text Box 4"/>
          <p:cNvSpPr txBox="1">
            <a:spLocks noChangeArrowheads="1"/>
          </p:cNvSpPr>
          <p:nvPr/>
        </p:nvSpPr>
        <p:spPr bwMode="auto">
          <a:xfrm>
            <a:off x="6724650" y="1524000"/>
            <a:ext cx="2419350" cy="641350"/>
          </a:xfrm>
          <a:prstGeom prst="rect">
            <a:avLst/>
          </a:prstGeom>
          <a:noFill/>
          <a:ln w="9525">
            <a:noFill/>
            <a:miter lim="800000"/>
            <a:headEnd/>
            <a:tailEnd/>
          </a:ln>
        </p:spPr>
        <p:txBody>
          <a:bodyPr wrap="none">
            <a:spAutoFit/>
          </a:bodyPr>
          <a:lstStyle/>
          <a:p>
            <a:pPr eaLnBrk="0" hangingPunct="0"/>
            <a:r>
              <a:rPr lang="en-US" b="1">
                <a:solidFill>
                  <a:schemeClr val="bg2"/>
                </a:solidFill>
              </a:rPr>
              <a:t>Sahara to Caribbean</a:t>
            </a:r>
          </a:p>
          <a:p>
            <a:pPr eaLnBrk="0" hangingPunct="0"/>
            <a:r>
              <a:rPr lang="en-US" b="1">
                <a:solidFill>
                  <a:schemeClr val="bg2"/>
                </a:solidFill>
              </a:rPr>
              <a:t>Effect on Hurricanes</a:t>
            </a:r>
          </a:p>
        </p:txBody>
      </p:sp>
      <p:sp>
        <p:nvSpPr>
          <p:cNvPr id="91141" name="Text Box 5"/>
          <p:cNvSpPr txBox="1">
            <a:spLocks noChangeArrowheads="1"/>
          </p:cNvSpPr>
          <p:nvPr/>
        </p:nvSpPr>
        <p:spPr bwMode="auto">
          <a:xfrm>
            <a:off x="1524000" y="6400800"/>
            <a:ext cx="2082800" cy="457200"/>
          </a:xfrm>
          <a:prstGeom prst="rect">
            <a:avLst/>
          </a:prstGeom>
          <a:noFill/>
          <a:ln w="9525">
            <a:noFill/>
            <a:miter lim="800000"/>
            <a:headEnd/>
            <a:tailEnd/>
          </a:ln>
        </p:spPr>
        <p:txBody>
          <a:bodyPr wrap="none">
            <a:spAutoFit/>
          </a:bodyPr>
          <a:lstStyle/>
          <a:p>
            <a:r>
              <a:rPr lang="en-US"/>
              <a:t>Surface creep</a:t>
            </a:r>
          </a:p>
        </p:txBody>
      </p:sp>
      <p:sp>
        <p:nvSpPr>
          <p:cNvPr id="91142" name="Line 6"/>
          <p:cNvSpPr>
            <a:spLocks noChangeShapeType="1"/>
          </p:cNvSpPr>
          <p:nvPr/>
        </p:nvSpPr>
        <p:spPr bwMode="auto">
          <a:xfrm flipV="1">
            <a:off x="2514600" y="5562600"/>
            <a:ext cx="1371600" cy="914400"/>
          </a:xfrm>
          <a:prstGeom prst="line">
            <a:avLst/>
          </a:prstGeom>
          <a:noFill/>
          <a:ln w="38100">
            <a:solidFill>
              <a:srgbClr val="000000"/>
            </a:solidFill>
            <a:round/>
            <a:headEnd/>
            <a:tailEnd type="triangle" w="med" len="med"/>
          </a:ln>
        </p:spPr>
        <p:txBody>
          <a:bodyPr/>
          <a:lstStyle/>
          <a:p>
            <a:endParaRPr lang="en-IN"/>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title"/>
          </p:nvPr>
        </p:nvSpPr>
        <p:spPr>
          <a:xfrm>
            <a:off x="2699792" y="169475"/>
            <a:ext cx="3824288"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Glacial erosion</a:t>
            </a:r>
          </a:p>
        </p:txBody>
      </p:sp>
      <p:sp>
        <p:nvSpPr>
          <p:cNvPr id="16" name="TextBox 15"/>
          <p:cNvSpPr txBox="1"/>
          <p:nvPr/>
        </p:nvSpPr>
        <p:spPr>
          <a:xfrm>
            <a:off x="672536" y="980728"/>
            <a:ext cx="7571872" cy="1846659"/>
          </a:xfrm>
          <a:prstGeom prst="rect">
            <a:avLst/>
          </a:prstGeom>
          <a:noFill/>
        </p:spPr>
        <p:txBody>
          <a:bodyPr wrap="square" rtlCol="0">
            <a:spAutoFit/>
          </a:bodyPr>
          <a:lstStyle/>
          <a:p>
            <a:pPr marL="914400" lvl="1" indent="-457200">
              <a:buFont typeface="Courier New" panose="02070309020205020404" pitchFamily="49" charset="0"/>
              <a:buChar char="o"/>
            </a:pPr>
            <a:endParaRPr lang="de-DE" sz="2400" dirty="0">
              <a:latin typeface="Arial" panose="020B0604020202020204" pitchFamily="34" charset="0"/>
              <a:cs typeface="Arial" panose="020B0604020202020204" pitchFamily="34" charset="0"/>
            </a:endParaRPr>
          </a:p>
          <a:p>
            <a:pPr marL="914400" lvl="1" indent="-457200">
              <a:buFont typeface="Courier New" panose="02070309020205020404" pitchFamily="49" charset="0"/>
              <a:buChar char="o"/>
            </a:pPr>
            <a:r>
              <a:rPr lang="de-DE" sz="2400" b="1" dirty="0" smtClean="0">
                <a:latin typeface="Arial" panose="020B0604020202020204" pitchFamily="34" charset="0"/>
                <a:cs typeface="Arial" panose="020B0604020202020204" pitchFamily="34" charset="0"/>
              </a:rPr>
              <a:t>Rock </a:t>
            </a:r>
            <a:r>
              <a:rPr lang="de-DE" sz="2400" b="1" dirty="0" err="1" smtClean="0">
                <a:latin typeface="Arial" panose="020B0604020202020204" pitchFamily="34" charset="0"/>
                <a:cs typeface="Arial" panose="020B0604020202020204" pitchFamily="34" charset="0"/>
              </a:rPr>
              <a:t>flour</a:t>
            </a:r>
            <a:endParaRPr lang="de-DE" sz="2400" b="1" dirty="0" smtClean="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
            </a:pPr>
            <a:r>
              <a:rPr lang="en-GB" sz="2200" dirty="0">
                <a:latin typeface="Arial" panose="020B0604020202020204" pitchFamily="34" charset="0"/>
                <a:cs typeface="Arial" panose="020B0604020202020204" pitchFamily="34" charset="0"/>
              </a:rPr>
              <a:t>fine-grained, silt-sized particles of rock, generated by mechanical grinding of bedrock by glacial erosion</a:t>
            </a:r>
          </a:p>
        </p:txBody>
      </p:sp>
      <p:pic>
        <p:nvPicPr>
          <p:cNvPr id="1028" name="Picture 4" descr="http://hugefloods.com/Glacial-Flour.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47864" y="3212976"/>
            <a:ext cx="5332786" cy="2880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4600714" y="4941168"/>
            <a:ext cx="1128899" cy="369332"/>
          </a:xfrm>
          <a:prstGeom prst="rect">
            <a:avLst/>
          </a:prstGeom>
          <a:noFill/>
        </p:spPr>
        <p:txBody>
          <a:bodyPr wrap="none" rtlCol="0">
            <a:spAutoFit/>
          </a:bodyPr>
          <a:lstStyle/>
          <a:p>
            <a:r>
              <a:rPr lang="de-DE" dirty="0" smtClean="0"/>
              <a:t>Rock </a:t>
            </a:r>
            <a:r>
              <a:rPr lang="de-DE" dirty="0" err="1" smtClean="0"/>
              <a:t>flour</a:t>
            </a:r>
            <a:endParaRPr lang="en-GB" dirty="0"/>
          </a:p>
        </p:txBody>
      </p:sp>
    </p:spTree>
    <p:extLst>
      <p:ext uri="{BB962C8B-B14F-4D97-AF65-F5344CB8AC3E}">
        <p14:creationId xmlns:p14="http://schemas.microsoft.com/office/powerpoint/2010/main" xmlns="" val="39945918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figure 15-17.jpg                                               00007F18Macintosh HD                   ABA78158:"/>
          <p:cNvPicPr>
            <a:picLocks noChangeAspect="1" noChangeArrowheads="1"/>
          </p:cNvPicPr>
          <p:nvPr/>
        </p:nvPicPr>
        <p:blipFill>
          <a:blip r:embed="rId2" cstate="print"/>
          <a:srcRect l="2272" t="963" r="2271" b="2335"/>
          <a:stretch>
            <a:fillRect/>
          </a:stretch>
        </p:blipFill>
        <p:spPr bwMode="auto">
          <a:xfrm>
            <a:off x="1908720" y="0"/>
            <a:ext cx="5105400" cy="6858000"/>
          </a:xfrm>
          <a:prstGeom prst="rect">
            <a:avLst/>
          </a:prstGeom>
          <a:noFill/>
        </p:spPr>
      </p:pic>
      <p:sp>
        <p:nvSpPr>
          <p:cNvPr id="23556" name="Text Box 4"/>
          <p:cNvSpPr txBox="1">
            <a:spLocks noChangeArrowheads="1"/>
          </p:cNvSpPr>
          <p:nvPr/>
        </p:nvSpPr>
        <p:spPr bwMode="auto">
          <a:xfrm>
            <a:off x="2010320" y="6513513"/>
            <a:ext cx="914400" cy="268287"/>
          </a:xfrm>
          <a:prstGeom prst="rect">
            <a:avLst/>
          </a:prstGeom>
          <a:noFill/>
          <a:ln w="9525">
            <a:noFill/>
            <a:miter lim="800000"/>
            <a:headEnd/>
            <a:tailEnd/>
          </a:ln>
          <a:effectLst/>
        </p:spPr>
        <p:txBody>
          <a:bodyPr wrap="none">
            <a:spAutoFit/>
          </a:bodyPr>
          <a:lstStyle/>
          <a:p>
            <a:r>
              <a:rPr lang="en-US" altLang="en-US" sz="1000" dirty="0" err="1">
                <a:solidFill>
                  <a:srgbClr val="FFFF00"/>
                </a:solidFill>
                <a:latin typeface="Comic Sans MS" pitchFamily="66" charset="0"/>
              </a:rPr>
              <a:t>Carr</a:t>
            </a:r>
            <a:r>
              <a:rPr lang="en-US" altLang="en-US" sz="1000" dirty="0">
                <a:solidFill>
                  <a:srgbClr val="FFFF00"/>
                </a:solidFill>
                <a:latin typeface="Comic Sans MS" pitchFamily="66" charset="0"/>
              </a:rPr>
              <a:t> Clifton</a:t>
            </a:r>
          </a:p>
        </p:txBody>
      </p:sp>
      <p:sp>
        <p:nvSpPr>
          <p:cNvPr id="6" name="Rectangle 1027"/>
          <p:cNvSpPr txBox="1">
            <a:spLocks noChangeArrowheads="1"/>
          </p:cNvSpPr>
          <p:nvPr/>
        </p:nvSpPr>
        <p:spPr bwMode="auto">
          <a:xfrm>
            <a:off x="9784853" y="1916832"/>
            <a:ext cx="7748587" cy="3519810"/>
          </a:xfrm>
          <a:prstGeom prst="rect">
            <a:avLst/>
          </a:prstGeom>
          <a:noFill/>
          <a:ln w="12700">
            <a:miter lim="800000"/>
            <a:headEnd/>
            <a:tailEnd/>
          </a:ln>
        </p:spPr>
        <p:txBody>
          <a:bodyPr vert="horz" wrap="square" lIns="63500" tIns="25400" rIns="63500" bIns="2540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ct val="47000"/>
              </a:spcBef>
              <a:buFontTx/>
              <a:buNone/>
            </a:pPr>
            <a:r>
              <a:rPr lang="en-US" sz="2800" dirty="0" smtClean="0">
                <a:latin typeface="Arial" panose="020B0604020202020204" pitchFamily="34" charset="0"/>
                <a:cs typeface="Arial" panose="020B0604020202020204" pitchFamily="34" charset="0"/>
              </a:rPr>
              <a:t>Abrasion </a:t>
            </a:r>
          </a:p>
          <a:p>
            <a:pPr marL="800100" lvl="1" indent="-342900">
              <a:lnSpc>
                <a:spcPct val="95000"/>
              </a:lnSpc>
              <a:spcBef>
                <a:spcPct val="47000"/>
              </a:spcBef>
              <a:buFontTx/>
              <a:buNone/>
            </a:pPr>
            <a:r>
              <a:rPr lang="en-US" dirty="0" smtClean="0">
                <a:latin typeface="Arial" panose="020B0604020202020204" pitchFamily="34" charset="0"/>
                <a:cs typeface="Arial" panose="020B0604020202020204" pitchFamily="34" charset="0"/>
              </a:rPr>
              <a:t>ice is soft, tools do the job</a:t>
            </a:r>
          </a:p>
          <a:p>
            <a:pPr>
              <a:lnSpc>
                <a:spcPct val="95000"/>
              </a:lnSpc>
              <a:spcBef>
                <a:spcPct val="47000"/>
              </a:spcBef>
              <a:buFontTx/>
              <a:buNone/>
            </a:pPr>
            <a:r>
              <a:rPr lang="en-US" sz="2800" dirty="0" smtClean="0">
                <a:latin typeface="Arial" panose="020B0604020202020204" pitchFamily="34" charset="0"/>
                <a:cs typeface="Arial" panose="020B0604020202020204" pitchFamily="34" charset="0"/>
              </a:rPr>
              <a:t>striations, polish, friction cracks</a:t>
            </a:r>
          </a:p>
          <a:p>
            <a:pPr>
              <a:lnSpc>
                <a:spcPct val="95000"/>
              </a:lnSpc>
              <a:spcBef>
                <a:spcPct val="47000"/>
              </a:spcBef>
              <a:buFontTx/>
              <a:buNone/>
            </a:pPr>
            <a:r>
              <a:rPr lang="en-US" sz="2800" dirty="0" smtClean="0">
                <a:latin typeface="Arial" panose="020B0604020202020204" pitchFamily="34" charset="0"/>
                <a:cs typeface="Arial" panose="020B0604020202020204" pitchFamily="34" charset="0"/>
              </a:rPr>
              <a:t>Quarrying (plucking)</a:t>
            </a:r>
          </a:p>
          <a:p>
            <a:pPr>
              <a:lnSpc>
                <a:spcPct val="95000"/>
              </a:lnSpc>
              <a:spcBef>
                <a:spcPct val="47000"/>
              </a:spcBef>
              <a:buFontTx/>
              <a:buNone/>
            </a:pPr>
            <a:r>
              <a:rPr lang="en-US" sz="2800" dirty="0" smtClean="0">
                <a:latin typeface="Arial" panose="020B0604020202020204" pitchFamily="34" charset="0"/>
                <a:cs typeface="Arial" panose="020B0604020202020204" pitchFamily="34" charset="0"/>
              </a:rPr>
              <a:t>V-shaped valley </a:t>
            </a:r>
            <a:r>
              <a:rPr lang="en-US" sz="2800" i="1" dirty="0" smtClean="0">
                <a:latin typeface="Arial" panose="020B0604020202020204" pitchFamily="34" charset="0"/>
                <a:cs typeface="Arial" panose="020B0604020202020204" pitchFamily="34" charset="0"/>
              </a:rPr>
              <a:t>vs.</a:t>
            </a:r>
            <a:r>
              <a:rPr lang="en-US" sz="2800" dirty="0" smtClean="0">
                <a:latin typeface="Arial" panose="020B0604020202020204" pitchFamily="34" charset="0"/>
                <a:cs typeface="Arial" panose="020B0604020202020204" pitchFamily="34" charset="0"/>
              </a:rPr>
              <a:t> U-shaped</a:t>
            </a:r>
          </a:p>
          <a:p>
            <a:pPr marL="800100" lvl="1" indent="-342900">
              <a:lnSpc>
                <a:spcPct val="95000"/>
              </a:lnSpc>
              <a:spcBef>
                <a:spcPct val="47000"/>
              </a:spcBef>
              <a:buFontTx/>
              <a:buNone/>
            </a:pPr>
            <a:r>
              <a:rPr lang="en-US" dirty="0" smtClean="0">
                <a:latin typeface="Arial" panose="020B0604020202020204" pitchFamily="34" charset="0"/>
                <a:cs typeface="Arial" panose="020B0604020202020204" pitchFamily="34" charset="0"/>
              </a:rPr>
              <a:t>hanging valleys</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3960440" y="6116433"/>
            <a:ext cx="4572000" cy="646331"/>
          </a:xfrm>
          <a:prstGeom prst="rect">
            <a:avLst/>
          </a:prstGeom>
        </p:spPr>
        <p:txBody>
          <a:bodyPr>
            <a:spAutoFit/>
          </a:bodyPr>
          <a:lstStyle/>
          <a:p>
            <a:r>
              <a:rPr lang="en-US" b="1" dirty="0">
                <a:solidFill>
                  <a:srgbClr val="FFFF00"/>
                </a:solidFill>
                <a:latin typeface="Helvetica" charset="0"/>
              </a:rPr>
              <a:t>Glacier Bay National Park,</a:t>
            </a:r>
            <a:br>
              <a:rPr lang="en-US" b="1" dirty="0">
                <a:solidFill>
                  <a:srgbClr val="FFFF00"/>
                </a:solidFill>
                <a:latin typeface="Helvetica" charset="0"/>
              </a:rPr>
            </a:br>
            <a:r>
              <a:rPr lang="en-US" b="1" dirty="0">
                <a:solidFill>
                  <a:srgbClr val="FFFF00"/>
                </a:solidFill>
                <a:latin typeface="Helvetica" charset="0"/>
              </a:rPr>
              <a:t>Alaska</a:t>
            </a:r>
            <a:endParaRPr lang="en-GB" dirty="0"/>
          </a:p>
        </p:txBody>
      </p:sp>
    </p:spTree>
    <p:extLst>
      <p:ext uri="{BB962C8B-B14F-4D97-AF65-F5344CB8AC3E}">
        <p14:creationId xmlns:p14="http://schemas.microsoft.com/office/powerpoint/2010/main" xmlns="" val="11503815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6"/>
          <p:cNvSpPr>
            <a:spLocks noGrp="1" noChangeArrowheads="1"/>
          </p:cNvSpPr>
          <p:nvPr>
            <p:ph type="title"/>
          </p:nvPr>
        </p:nvSpPr>
        <p:spPr>
          <a:xfrm>
            <a:off x="2699792" y="169475"/>
            <a:ext cx="4608512"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Glacial </a:t>
            </a:r>
            <a:r>
              <a:rPr lang="en-US" sz="4800" dirty="0" smtClean="0">
                <a:latin typeface="Arial" panose="020B0604020202020204" pitchFamily="34" charset="0"/>
                <a:cs typeface="Arial" panose="020B0604020202020204" pitchFamily="34" charset="0"/>
              </a:rPr>
              <a:t>Landforms</a:t>
            </a:r>
            <a:endParaRPr lang="en-US" sz="4800" dirty="0">
              <a:latin typeface="Arial" panose="020B0604020202020204" pitchFamily="34" charset="0"/>
              <a:cs typeface="Arial" panose="020B0604020202020204" pitchFamily="34" charset="0"/>
            </a:endParaRPr>
          </a:p>
        </p:txBody>
      </p:sp>
      <p:sp>
        <p:nvSpPr>
          <p:cNvPr id="21" name="TextBox 20"/>
          <p:cNvSpPr txBox="1"/>
          <p:nvPr/>
        </p:nvSpPr>
        <p:spPr>
          <a:xfrm>
            <a:off x="5173588" y="1971070"/>
            <a:ext cx="3970412" cy="4154984"/>
          </a:xfrm>
          <a:prstGeom prst="rect">
            <a:avLst/>
          </a:prstGeom>
          <a:noFill/>
        </p:spPr>
        <p:txBody>
          <a:bodyPr wrap="square" rtlCol="0">
            <a:spAutoFit/>
          </a:bodyPr>
          <a:lstStyle/>
          <a:p>
            <a:pPr marL="457200" indent="-457200">
              <a:buFont typeface="Arial" panose="020B0604020202020204" pitchFamily="34" charset="0"/>
              <a:buChar char="•"/>
            </a:pPr>
            <a:r>
              <a:rPr lang="de-DE" sz="2800" dirty="0" err="1" smtClean="0">
                <a:latin typeface="Arial" panose="020B0604020202020204" pitchFamily="34" charset="0"/>
                <a:cs typeface="Arial" panose="020B0604020202020204" pitchFamily="34" charset="0"/>
              </a:rPr>
              <a:t>Amphitheatre</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shaped</a:t>
            </a:r>
            <a:r>
              <a:rPr lang="de-DE" sz="2800" dirty="0" smtClean="0">
                <a:latin typeface="Arial" panose="020B0604020202020204" pitchFamily="34" charset="0"/>
                <a:cs typeface="Arial" panose="020B0604020202020204" pitchFamily="34" charset="0"/>
              </a:rPr>
              <a:t> </a:t>
            </a: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Characterised </a:t>
            </a:r>
            <a:r>
              <a:rPr lang="de-DE" sz="2800" dirty="0" err="1" smtClean="0">
                <a:latin typeface="Arial" panose="020B0604020202020204" pitchFamily="34" charset="0"/>
                <a:cs typeface="Arial" panose="020B0604020202020204" pitchFamily="34" charset="0"/>
              </a:rPr>
              <a:t>by</a:t>
            </a:r>
            <a:r>
              <a:rPr lang="de-DE" sz="2800" dirty="0" smtClean="0">
                <a:latin typeface="Arial" panose="020B0604020202020204" pitchFamily="34" charset="0"/>
                <a:cs typeface="Arial" panose="020B0604020202020204" pitchFamily="34" charset="0"/>
              </a:rPr>
              <a:t> </a:t>
            </a:r>
          </a:p>
          <a:p>
            <a:pPr marL="800100" lvl="1" indent="-342900">
              <a:buFont typeface="Courier New" panose="02070309020205020404" pitchFamily="49" charset="0"/>
              <a:buChar char="o"/>
            </a:pPr>
            <a:r>
              <a:rPr lang="de-DE" sz="2400" dirty="0" err="1" smtClean="0">
                <a:latin typeface="Arial" panose="020B0604020202020204" pitchFamily="34" charset="0"/>
                <a:cs typeface="Arial" panose="020B0604020202020204" pitchFamily="34" charset="0"/>
              </a:rPr>
              <a:t>Steep</a:t>
            </a:r>
            <a:r>
              <a:rPr lang="de-DE" sz="2400" dirty="0" smtClean="0">
                <a:latin typeface="Arial" panose="020B0604020202020204" pitchFamily="34" charset="0"/>
                <a:cs typeface="Arial" panose="020B0604020202020204" pitchFamily="34" charset="0"/>
              </a:rPr>
              <a:t> </a:t>
            </a:r>
            <a:r>
              <a:rPr lang="de-DE" sz="2400" dirty="0" err="1" smtClean="0">
                <a:latin typeface="Arial" panose="020B0604020202020204" pitchFamily="34" charset="0"/>
                <a:cs typeface="Arial" panose="020B0604020202020204" pitchFamily="34" charset="0"/>
              </a:rPr>
              <a:t>sided</a:t>
            </a:r>
            <a:r>
              <a:rPr lang="de-DE" sz="2400" dirty="0" smtClean="0">
                <a:latin typeface="Arial" panose="020B0604020202020204" pitchFamily="34" charset="0"/>
                <a:cs typeface="Arial" panose="020B0604020202020204" pitchFamily="34" charset="0"/>
              </a:rPr>
              <a:t> </a:t>
            </a:r>
            <a:r>
              <a:rPr lang="de-DE" sz="2400" dirty="0" err="1" smtClean="0">
                <a:latin typeface="Arial" panose="020B0604020202020204" pitchFamily="34" charset="0"/>
                <a:cs typeface="Arial" panose="020B0604020202020204" pitchFamily="34" charset="0"/>
              </a:rPr>
              <a:t>slope</a:t>
            </a:r>
            <a:r>
              <a:rPr lang="de-DE" sz="2400" dirty="0" smtClean="0">
                <a:latin typeface="Arial" panose="020B0604020202020204" pitchFamily="34" charset="0"/>
                <a:cs typeface="Arial" panose="020B0604020202020204" pitchFamily="34" charset="0"/>
              </a:rPr>
              <a:t> (3 </a:t>
            </a:r>
            <a:r>
              <a:rPr lang="de-DE" sz="2400" dirty="0" err="1" smtClean="0">
                <a:latin typeface="Arial" panose="020B0604020202020204" pitchFamily="34" charset="0"/>
                <a:cs typeface="Arial" panose="020B0604020202020204" pitchFamily="34" charset="0"/>
              </a:rPr>
              <a:t>sides</a:t>
            </a:r>
            <a:r>
              <a:rPr lang="de-DE" sz="2400" dirty="0" smtClean="0">
                <a:latin typeface="Arial" panose="020B0604020202020204" pitchFamily="34" charset="0"/>
                <a:cs typeface="Arial" panose="020B0604020202020204" pitchFamily="34" charset="0"/>
              </a:rPr>
              <a:t>)</a:t>
            </a:r>
          </a:p>
          <a:p>
            <a:pPr marL="800100" lvl="1" indent="-342900">
              <a:buFont typeface="Courier New" panose="02070309020205020404" pitchFamily="49" charset="0"/>
              <a:buChar char="o"/>
            </a:pPr>
            <a:r>
              <a:rPr lang="de-DE" sz="2400" dirty="0" smtClean="0">
                <a:latin typeface="Arial" panose="020B0604020202020204" pitchFamily="34" charset="0"/>
                <a:cs typeface="Arial" panose="020B0604020202020204" pitchFamily="34" charset="0"/>
              </a:rPr>
              <a:t>Open end (</a:t>
            </a:r>
            <a:r>
              <a:rPr lang="de-DE" sz="2400" dirty="0" err="1" smtClean="0">
                <a:latin typeface="Arial" panose="020B0604020202020204" pitchFamily="34" charset="0"/>
                <a:cs typeface="Arial" panose="020B0604020202020204" pitchFamily="34" charset="0"/>
              </a:rPr>
              <a:t>one</a:t>
            </a:r>
            <a:r>
              <a:rPr lang="de-DE" sz="2400" dirty="0" smtClean="0">
                <a:latin typeface="Arial" panose="020B0604020202020204" pitchFamily="34" charset="0"/>
                <a:cs typeface="Arial" panose="020B0604020202020204" pitchFamily="34" charset="0"/>
              </a:rPr>
              <a:t> </a:t>
            </a:r>
            <a:r>
              <a:rPr lang="de-DE" sz="2400" dirty="0" err="1" smtClean="0">
                <a:latin typeface="Arial" panose="020B0604020202020204" pitchFamily="34" charset="0"/>
                <a:cs typeface="Arial" panose="020B0604020202020204" pitchFamily="34" charset="0"/>
              </a:rPr>
              <a:t>side</a:t>
            </a:r>
            <a:r>
              <a:rPr lang="de-DE" sz="2400" dirty="0" smtClean="0">
                <a:latin typeface="Arial" panose="020B0604020202020204" pitchFamily="34" charset="0"/>
                <a:cs typeface="Arial" panose="020B0604020202020204" pitchFamily="34" charset="0"/>
              </a:rPr>
              <a:t>)</a:t>
            </a:r>
          </a:p>
          <a:p>
            <a:pPr marL="800100" lvl="1" indent="-342900">
              <a:buFont typeface="Courier New" panose="02070309020205020404" pitchFamily="49" charset="0"/>
              <a:buChar char="o"/>
            </a:pPr>
            <a:r>
              <a:rPr lang="de-DE" sz="2400" dirty="0" smtClean="0">
                <a:latin typeface="Arial" panose="020B0604020202020204" pitchFamily="34" charset="0"/>
                <a:cs typeface="Arial" panose="020B0604020202020204" pitchFamily="34" charset="0"/>
              </a:rPr>
              <a:t>Flat </a:t>
            </a:r>
            <a:r>
              <a:rPr lang="de-DE" sz="2400" dirty="0" err="1" smtClean="0">
                <a:latin typeface="Arial" panose="020B0604020202020204" pitchFamily="34" charset="0"/>
                <a:cs typeface="Arial" panose="020B0604020202020204" pitchFamily="34" charset="0"/>
              </a:rPr>
              <a:t>bottom</a:t>
            </a:r>
            <a:endParaRPr lang="de-DE" sz="24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de-DE"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May also </a:t>
            </a:r>
            <a:r>
              <a:rPr lang="de-DE" sz="2800" dirty="0" err="1" smtClean="0">
                <a:latin typeface="Arial" panose="020B0604020202020204" pitchFamily="34" charset="0"/>
                <a:cs typeface="Arial" panose="020B0604020202020204" pitchFamily="34" charset="0"/>
              </a:rPr>
              <a:t>develop</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into</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tarn</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lakes</a:t>
            </a:r>
            <a:endParaRPr lang="en-GB" sz="2800" dirty="0">
              <a:latin typeface="Arial" panose="020B0604020202020204" pitchFamily="34" charset="0"/>
              <a:cs typeface="Arial" panose="020B0604020202020204" pitchFamily="34" charset="0"/>
            </a:endParaRPr>
          </a:p>
        </p:txBody>
      </p:sp>
      <p:sp>
        <p:nvSpPr>
          <p:cNvPr id="24" name="Rectangle 1026"/>
          <p:cNvSpPr txBox="1">
            <a:spLocks noChangeArrowheads="1"/>
          </p:cNvSpPr>
          <p:nvPr/>
        </p:nvSpPr>
        <p:spPr>
          <a:xfrm>
            <a:off x="502472" y="1150253"/>
            <a:ext cx="1948230" cy="469495"/>
          </a:xfrm>
          <a:prstGeom prst="rect">
            <a:avLst/>
          </a:prstGeom>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5000"/>
              </a:lnSpc>
            </a:pPr>
            <a:r>
              <a:rPr lang="en-US" sz="2800" b="1" dirty="0" smtClean="0">
                <a:latin typeface="Arial" panose="020B0604020202020204" pitchFamily="34" charset="0"/>
                <a:cs typeface="Arial" panose="020B0604020202020204" pitchFamily="34" charset="0"/>
              </a:rPr>
              <a:t>1. Cirque</a:t>
            </a:r>
            <a:endParaRPr lang="en-US" sz="2800" b="1" dirty="0">
              <a:latin typeface="Arial" panose="020B0604020202020204" pitchFamily="34" charset="0"/>
              <a:cs typeface="Arial" panose="020B0604020202020204" pitchFamily="34" charset="0"/>
            </a:endParaRPr>
          </a:p>
        </p:txBody>
      </p:sp>
      <p:pic>
        <p:nvPicPr>
          <p:cNvPr id="22" name="Picture 21"/>
          <p:cNvPicPr>
            <a:picLocks noChangeAspect="1"/>
          </p:cNvPicPr>
          <p:nvPr/>
        </p:nvPicPr>
        <p:blipFill rotWithShape="1">
          <a:blip r:embed="rId2" cstate="print">
            <a:extLst>
              <a:ext uri="{28A0092B-C50C-407E-A947-70E740481C1C}">
                <a14:useLocalDpi xmlns:a14="http://schemas.microsoft.com/office/drawing/2010/main" xmlns="" val="0"/>
              </a:ext>
            </a:extLst>
          </a:blip>
          <a:srcRect l="9960" r="22715"/>
          <a:stretch/>
        </p:blipFill>
        <p:spPr>
          <a:xfrm>
            <a:off x="0" y="1953617"/>
            <a:ext cx="4901405" cy="4299000"/>
          </a:xfrm>
          <a:prstGeom prst="rect">
            <a:avLst/>
          </a:prstGeom>
        </p:spPr>
      </p:pic>
      <p:sp>
        <p:nvSpPr>
          <p:cNvPr id="23" name="Freeform 22"/>
          <p:cNvSpPr/>
          <p:nvPr/>
        </p:nvSpPr>
        <p:spPr>
          <a:xfrm>
            <a:off x="2052238" y="3615168"/>
            <a:ext cx="1717904" cy="999035"/>
          </a:xfrm>
          <a:custGeom>
            <a:avLst/>
            <a:gdLst>
              <a:gd name="connsiteX0" fmla="*/ 817571 w 1717904"/>
              <a:gd name="connsiteY0" fmla="*/ 56500 h 999035"/>
              <a:gd name="connsiteX1" fmla="*/ 733165 w 1717904"/>
              <a:gd name="connsiteY1" fmla="*/ 84635 h 999035"/>
              <a:gd name="connsiteX2" fmla="*/ 662827 w 1717904"/>
              <a:gd name="connsiteY2" fmla="*/ 140906 h 999035"/>
              <a:gd name="connsiteX3" fmla="*/ 620624 w 1717904"/>
              <a:gd name="connsiteY3" fmla="*/ 169041 h 999035"/>
              <a:gd name="connsiteX4" fmla="*/ 592488 w 1717904"/>
              <a:gd name="connsiteY4" fmla="*/ 197177 h 999035"/>
              <a:gd name="connsiteX5" fmla="*/ 508082 w 1717904"/>
              <a:gd name="connsiteY5" fmla="*/ 239380 h 999035"/>
              <a:gd name="connsiteX6" fmla="*/ 409608 w 1717904"/>
              <a:gd name="connsiteY6" fmla="*/ 309718 h 999035"/>
              <a:gd name="connsiteX7" fmla="*/ 353337 w 1717904"/>
              <a:gd name="connsiteY7" fmla="*/ 422260 h 999035"/>
              <a:gd name="connsiteX8" fmla="*/ 339270 w 1717904"/>
              <a:gd name="connsiteY8" fmla="*/ 464463 h 999035"/>
              <a:gd name="connsiteX9" fmla="*/ 297067 w 1717904"/>
              <a:gd name="connsiteY9" fmla="*/ 492598 h 999035"/>
              <a:gd name="connsiteX10" fmla="*/ 268931 w 1717904"/>
              <a:gd name="connsiteY10" fmla="*/ 520734 h 999035"/>
              <a:gd name="connsiteX11" fmla="*/ 184525 w 1717904"/>
              <a:gd name="connsiteY11" fmla="*/ 548869 h 999035"/>
              <a:gd name="connsiteX12" fmla="*/ 128254 w 1717904"/>
              <a:gd name="connsiteY12" fmla="*/ 619207 h 999035"/>
              <a:gd name="connsiteX13" fmla="*/ 86051 w 1717904"/>
              <a:gd name="connsiteY13" fmla="*/ 633275 h 999035"/>
              <a:gd name="connsiteX14" fmla="*/ 43848 w 1717904"/>
              <a:gd name="connsiteY14" fmla="*/ 661410 h 999035"/>
              <a:gd name="connsiteX15" fmla="*/ 15713 w 1717904"/>
              <a:gd name="connsiteY15" fmla="*/ 703614 h 999035"/>
              <a:gd name="connsiteX16" fmla="*/ 15713 w 1717904"/>
              <a:gd name="connsiteY16" fmla="*/ 816155 h 999035"/>
              <a:gd name="connsiteX17" fmla="*/ 156390 w 1717904"/>
              <a:gd name="connsiteY17" fmla="*/ 872426 h 999035"/>
              <a:gd name="connsiteX18" fmla="*/ 198593 w 1717904"/>
              <a:gd name="connsiteY18" fmla="*/ 886494 h 999035"/>
              <a:gd name="connsiteX19" fmla="*/ 268931 w 1717904"/>
              <a:gd name="connsiteY19" fmla="*/ 984967 h 999035"/>
              <a:gd name="connsiteX20" fmla="*/ 339270 w 1717904"/>
              <a:gd name="connsiteY20" fmla="*/ 999035 h 999035"/>
              <a:gd name="connsiteX21" fmla="*/ 550285 w 1717904"/>
              <a:gd name="connsiteY21" fmla="*/ 984967 h 999035"/>
              <a:gd name="connsiteX22" fmla="*/ 606556 w 1717904"/>
              <a:gd name="connsiteY22" fmla="*/ 970900 h 999035"/>
              <a:gd name="connsiteX23" fmla="*/ 676894 w 1717904"/>
              <a:gd name="connsiteY23" fmla="*/ 956832 h 999035"/>
              <a:gd name="connsiteX24" fmla="*/ 747233 w 1717904"/>
              <a:gd name="connsiteY24" fmla="*/ 900561 h 999035"/>
              <a:gd name="connsiteX25" fmla="*/ 831639 w 1717904"/>
              <a:gd name="connsiteY25" fmla="*/ 872426 h 999035"/>
              <a:gd name="connsiteX26" fmla="*/ 873842 w 1717904"/>
              <a:gd name="connsiteY26" fmla="*/ 858358 h 999035"/>
              <a:gd name="connsiteX27" fmla="*/ 916045 w 1717904"/>
              <a:gd name="connsiteY27" fmla="*/ 844290 h 999035"/>
              <a:gd name="connsiteX28" fmla="*/ 958248 w 1717904"/>
              <a:gd name="connsiteY28" fmla="*/ 816155 h 999035"/>
              <a:gd name="connsiteX29" fmla="*/ 1056722 w 1717904"/>
              <a:gd name="connsiteY29" fmla="*/ 802087 h 999035"/>
              <a:gd name="connsiteX30" fmla="*/ 1183331 w 1717904"/>
              <a:gd name="connsiteY30" fmla="*/ 773952 h 999035"/>
              <a:gd name="connsiteX31" fmla="*/ 1253670 w 1717904"/>
              <a:gd name="connsiteY31" fmla="*/ 759884 h 999035"/>
              <a:gd name="connsiteX32" fmla="*/ 1338076 w 1717904"/>
              <a:gd name="connsiteY32" fmla="*/ 731749 h 999035"/>
              <a:gd name="connsiteX33" fmla="*/ 1464685 w 1717904"/>
              <a:gd name="connsiteY33" fmla="*/ 661410 h 999035"/>
              <a:gd name="connsiteX34" fmla="*/ 1605362 w 1717904"/>
              <a:gd name="connsiteY34" fmla="*/ 520734 h 999035"/>
              <a:gd name="connsiteX35" fmla="*/ 1675700 w 1717904"/>
              <a:gd name="connsiteY35" fmla="*/ 450395 h 999035"/>
              <a:gd name="connsiteX36" fmla="*/ 1703836 w 1717904"/>
              <a:gd name="connsiteY36" fmla="*/ 422260 h 999035"/>
              <a:gd name="connsiteX37" fmla="*/ 1717904 w 1717904"/>
              <a:gd name="connsiteY37" fmla="*/ 380057 h 999035"/>
              <a:gd name="connsiteX38" fmla="*/ 1689768 w 1717904"/>
              <a:gd name="connsiteY38" fmla="*/ 239380 h 999035"/>
              <a:gd name="connsiteX39" fmla="*/ 1661633 w 1717904"/>
              <a:gd name="connsiteY39" fmla="*/ 197177 h 999035"/>
              <a:gd name="connsiteX40" fmla="*/ 1647565 w 1717904"/>
              <a:gd name="connsiteY40" fmla="*/ 154974 h 999035"/>
              <a:gd name="connsiteX41" fmla="*/ 1520956 w 1717904"/>
              <a:gd name="connsiteY41" fmla="*/ 140906 h 999035"/>
              <a:gd name="connsiteX42" fmla="*/ 1436550 w 1717904"/>
              <a:gd name="connsiteY42" fmla="*/ 112770 h 999035"/>
              <a:gd name="connsiteX43" fmla="*/ 1366211 w 1717904"/>
              <a:gd name="connsiteY43" fmla="*/ 98703 h 999035"/>
              <a:gd name="connsiteX44" fmla="*/ 1281805 w 1717904"/>
              <a:gd name="connsiteY44" fmla="*/ 70567 h 999035"/>
              <a:gd name="connsiteX45" fmla="*/ 1253670 w 1717904"/>
              <a:gd name="connsiteY45" fmla="*/ 14297 h 999035"/>
              <a:gd name="connsiteX46" fmla="*/ 1197399 w 1717904"/>
              <a:gd name="connsiteY46" fmla="*/ 229 h 999035"/>
              <a:gd name="connsiteX47" fmla="*/ 1014519 w 1717904"/>
              <a:gd name="connsiteY47" fmla="*/ 28364 h 999035"/>
              <a:gd name="connsiteX48" fmla="*/ 873842 w 1717904"/>
              <a:gd name="connsiteY48" fmla="*/ 70567 h 999035"/>
              <a:gd name="connsiteX49" fmla="*/ 817571 w 1717904"/>
              <a:gd name="connsiteY49" fmla="*/ 56500 h 99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7904" h="999035">
                <a:moveTo>
                  <a:pt x="817571" y="56500"/>
                </a:moveTo>
                <a:cubicBezTo>
                  <a:pt x="794125" y="58845"/>
                  <a:pt x="760266" y="72590"/>
                  <a:pt x="733165" y="84635"/>
                </a:cubicBezTo>
                <a:cubicBezTo>
                  <a:pt x="684450" y="106286"/>
                  <a:pt x="699368" y="111673"/>
                  <a:pt x="662827" y="140906"/>
                </a:cubicBezTo>
                <a:cubicBezTo>
                  <a:pt x="649625" y="151468"/>
                  <a:pt x="633826" y="158479"/>
                  <a:pt x="620624" y="169041"/>
                </a:cubicBezTo>
                <a:cubicBezTo>
                  <a:pt x="610267" y="177327"/>
                  <a:pt x="602845" y="188891"/>
                  <a:pt x="592488" y="197177"/>
                </a:cubicBezTo>
                <a:cubicBezTo>
                  <a:pt x="525297" y="250929"/>
                  <a:pt x="577419" y="204712"/>
                  <a:pt x="508082" y="239380"/>
                </a:cubicBezTo>
                <a:cubicBezTo>
                  <a:pt x="487510" y="249666"/>
                  <a:pt x="422354" y="300159"/>
                  <a:pt x="409608" y="309718"/>
                </a:cubicBezTo>
                <a:cubicBezTo>
                  <a:pt x="381489" y="450312"/>
                  <a:pt x="420892" y="320926"/>
                  <a:pt x="353337" y="422260"/>
                </a:cubicBezTo>
                <a:cubicBezTo>
                  <a:pt x="345112" y="434598"/>
                  <a:pt x="348533" y="452884"/>
                  <a:pt x="339270" y="464463"/>
                </a:cubicBezTo>
                <a:cubicBezTo>
                  <a:pt x="328708" y="477665"/>
                  <a:pt x="310269" y="482036"/>
                  <a:pt x="297067" y="492598"/>
                </a:cubicBezTo>
                <a:cubicBezTo>
                  <a:pt x="286710" y="500884"/>
                  <a:pt x="280794" y="514802"/>
                  <a:pt x="268931" y="520734"/>
                </a:cubicBezTo>
                <a:cubicBezTo>
                  <a:pt x="242405" y="533997"/>
                  <a:pt x="184525" y="548869"/>
                  <a:pt x="184525" y="548869"/>
                </a:cubicBezTo>
                <a:cubicBezTo>
                  <a:pt x="171745" y="568040"/>
                  <a:pt x="150529" y="605842"/>
                  <a:pt x="128254" y="619207"/>
                </a:cubicBezTo>
                <a:cubicBezTo>
                  <a:pt x="115538" y="626836"/>
                  <a:pt x="99314" y="626643"/>
                  <a:pt x="86051" y="633275"/>
                </a:cubicBezTo>
                <a:cubicBezTo>
                  <a:pt x="70929" y="640836"/>
                  <a:pt x="57916" y="652032"/>
                  <a:pt x="43848" y="661410"/>
                </a:cubicBezTo>
                <a:cubicBezTo>
                  <a:pt x="34470" y="675478"/>
                  <a:pt x="23274" y="688491"/>
                  <a:pt x="15713" y="703614"/>
                </a:cubicBezTo>
                <a:cubicBezTo>
                  <a:pt x="-1130" y="737300"/>
                  <a:pt x="-8981" y="781584"/>
                  <a:pt x="15713" y="816155"/>
                </a:cubicBezTo>
                <a:cubicBezTo>
                  <a:pt x="28649" y="834265"/>
                  <a:pt x="150888" y="870592"/>
                  <a:pt x="156390" y="872426"/>
                </a:cubicBezTo>
                <a:lnTo>
                  <a:pt x="198593" y="886494"/>
                </a:lnTo>
                <a:cubicBezTo>
                  <a:pt x="227155" y="972181"/>
                  <a:pt x="200724" y="967915"/>
                  <a:pt x="268931" y="984967"/>
                </a:cubicBezTo>
                <a:cubicBezTo>
                  <a:pt x="292128" y="990766"/>
                  <a:pt x="315824" y="994346"/>
                  <a:pt x="339270" y="999035"/>
                </a:cubicBezTo>
                <a:cubicBezTo>
                  <a:pt x="409608" y="994346"/>
                  <a:pt x="480178" y="992347"/>
                  <a:pt x="550285" y="984967"/>
                </a:cubicBezTo>
                <a:cubicBezTo>
                  <a:pt x="569513" y="982943"/>
                  <a:pt x="587682" y="975094"/>
                  <a:pt x="606556" y="970900"/>
                </a:cubicBezTo>
                <a:cubicBezTo>
                  <a:pt x="629897" y="965713"/>
                  <a:pt x="653448" y="961521"/>
                  <a:pt x="676894" y="956832"/>
                </a:cubicBezTo>
                <a:cubicBezTo>
                  <a:pt x="700278" y="933449"/>
                  <a:pt x="715293" y="914757"/>
                  <a:pt x="747233" y="900561"/>
                </a:cubicBezTo>
                <a:cubicBezTo>
                  <a:pt x="774334" y="888516"/>
                  <a:pt x="803504" y="881804"/>
                  <a:pt x="831639" y="872426"/>
                </a:cubicBezTo>
                <a:lnTo>
                  <a:pt x="873842" y="858358"/>
                </a:lnTo>
                <a:cubicBezTo>
                  <a:pt x="887910" y="853669"/>
                  <a:pt x="903707" y="852515"/>
                  <a:pt x="916045" y="844290"/>
                </a:cubicBezTo>
                <a:cubicBezTo>
                  <a:pt x="930113" y="834912"/>
                  <a:pt x="942054" y="821013"/>
                  <a:pt x="958248" y="816155"/>
                </a:cubicBezTo>
                <a:cubicBezTo>
                  <a:pt x="990008" y="806627"/>
                  <a:pt x="1024015" y="807538"/>
                  <a:pt x="1056722" y="802087"/>
                </a:cubicBezTo>
                <a:cubicBezTo>
                  <a:pt x="1141591" y="787942"/>
                  <a:pt x="1107444" y="790816"/>
                  <a:pt x="1183331" y="773952"/>
                </a:cubicBezTo>
                <a:cubicBezTo>
                  <a:pt x="1206672" y="768765"/>
                  <a:pt x="1230602" y="766175"/>
                  <a:pt x="1253670" y="759884"/>
                </a:cubicBezTo>
                <a:cubicBezTo>
                  <a:pt x="1282282" y="752081"/>
                  <a:pt x="1313400" y="748200"/>
                  <a:pt x="1338076" y="731749"/>
                </a:cubicBezTo>
                <a:cubicBezTo>
                  <a:pt x="1434820" y="667253"/>
                  <a:pt x="1390403" y="686171"/>
                  <a:pt x="1464685" y="661410"/>
                </a:cubicBezTo>
                <a:cubicBezTo>
                  <a:pt x="1614749" y="436315"/>
                  <a:pt x="1417784" y="708314"/>
                  <a:pt x="1605362" y="520734"/>
                </a:cubicBezTo>
                <a:lnTo>
                  <a:pt x="1675700" y="450395"/>
                </a:lnTo>
                <a:lnTo>
                  <a:pt x="1703836" y="422260"/>
                </a:lnTo>
                <a:cubicBezTo>
                  <a:pt x="1708525" y="408192"/>
                  <a:pt x="1717904" y="394886"/>
                  <a:pt x="1717904" y="380057"/>
                </a:cubicBezTo>
                <a:cubicBezTo>
                  <a:pt x="1717904" y="354134"/>
                  <a:pt x="1707092" y="274029"/>
                  <a:pt x="1689768" y="239380"/>
                </a:cubicBezTo>
                <a:cubicBezTo>
                  <a:pt x="1682207" y="224258"/>
                  <a:pt x="1669194" y="212299"/>
                  <a:pt x="1661633" y="197177"/>
                </a:cubicBezTo>
                <a:cubicBezTo>
                  <a:pt x="1655001" y="183914"/>
                  <a:pt x="1661333" y="160481"/>
                  <a:pt x="1647565" y="154974"/>
                </a:cubicBezTo>
                <a:cubicBezTo>
                  <a:pt x="1608139" y="139204"/>
                  <a:pt x="1563159" y="145595"/>
                  <a:pt x="1520956" y="140906"/>
                </a:cubicBezTo>
                <a:cubicBezTo>
                  <a:pt x="1492821" y="131527"/>
                  <a:pt x="1465162" y="120573"/>
                  <a:pt x="1436550" y="112770"/>
                </a:cubicBezTo>
                <a:cubicBezTo>
                  <a:pt x="1413482" y="106479"/>
                  <a:pt x="1389279" y="104994"/>
                  <a:pt x="1366211" y="98703"/>
                </a:cubicBezTo>
                <a:cubicBezTo>
                  <a:pt x="1337599" y="90900"/>
                  <a:pt x="1281805" y="70567"/>
                  <a:pt x="1281805" y="70567"/>
                </a:cubicBezTo>
                <a:cubicBezTo>
                  <a:pt x="1272427" y="51810"/>
                  <a:pt x="1269780" y="27722"/>
                  <a:pt x="1253670" y="14297"/>
                </a:cubicBezTo>
                <a:cubicBezTo>
                  <a:pt x="1238817" y="1920"/>
                  <a:pt x="1216700" y="-906"/>
                  <a:pt x="1197399" y="229"/>
                </a:cubicBezTo>
                <a:cubicBezTo>
                  <a:pt x="1135828" y="3851"/>
                  <a:pt x="1075479" y="18986"/>
                  <a:pt x="1014519" y="28364"/>
                </a:cubicBezTo>
                <a:cubicBezTo>
                  <a:pt x="990031" y="36527"/>
                  <a:pt x="907865" y="66314"/>
                  <a:pt x="873842" y="70567"/>
                </a:cubicBezTo>
                <a:cubicBezTo>
                  <a:pt x="855230" y="72893"/>
                  <a:pt x="841017" y="54155"/>
                  <a:pt x="817571" y="5650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49018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1">
                                            <p:txEl>
                                              <p:pRg st="6" end="6"/>
                                            </p:txEl>
                                          </p:spTgt>
                                        </p:tgtEl>
                                        <p:attrNameLst>
                                          <p:attrName>style.visibility</p:attrName>
                                        </p:attrNameLst>
                                      </p:cBhvr>
                                      <p:to>
                                        <p:strVal val="visible"/>
                                      </p:to>
                                    </p:set>
                                    <p:animEffect transition="in" filter="fade">
                                      <p:cBhvr>
                                        <p:cTn id="9"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6"/>
          <p:cNvSpPr>
            <a:spLocks noGrp="1" noChangeArrowheads="1"/>
          </p:cNvSpPr>
          <p:nvPr>
            <p:ph type="title"/>
          </p:nvPr>
        </p:nvSpPr>
        <p:spPr>
          <a:xfrm>
            <a:off x="2699792" y="169475"/>
            <a:ext cx="4608512"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Glacial </a:t>
            </a:r>
            <a:r>
              <a:rPr lang="en-US" sz="4800" dirty="0" smtClean="0">
                <a:latin typeface="Arial" panose="020B0604020202020204" pitchFamily="34" charset="0"/>
                <a:cs typeface="Arial" panose="020B0604020202020204" pitchFamily="34" charset="0"/>
              </a:rPr>
              <a:t>Landforms</a:t>
            </a:r>
            <a:endParaRPr lang="en-US" sz="4800" dirty="0">
              <a:latin typeface="Arial" panose="020B0604020202020204" pitchFamily="34" charset="0"/>
              <a:cs typeface="Arial" panose="020B0604020202020204" pitchFamily="34" charset="0"/>
            </a:endParaRPr>
          </a:p>
        </p:txBody>
      </p:sp>
      <p:sp>
        <p:nvSpPr>
          <p:cNvPr id="21" name="TextBox 20"/>
          <p:cNvSpPr txBox="1"/>
          <p:nvPr/>
        </p:nvSpPr>
        <p:spPr>
          <a:xfrm>
            <a:off x="5173588" y="1971070"/>
            <a:ext cx="3970412" cy="3539430"/>
          </a:xfrm>
          <a:prstGeom prst="rect">
            <a:avLst/>
          </a:prstGeom>
          <a:noFill/>
        </p:spPr>
        <p:txBody>
          <a:bodyPr wrap="square" rtlCol="0">
            <a:spAutoFit/>
          </a:bodyPr>
          <a:lstStyle/>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Uniform </a:t>
            </a:r>
            <a:r>
              <a:rPr lang="de-DE" sz="2800" dirty="0" err="1" smtClean="0">
                <a:latin typeface="Arial" panose="020B0604020202020204" pitchFamily="34" charset="0"/>
                <a:cs typeface="Arial" panose="020B0604020202020204" pitchFamily="34" charset="0"/>
              </a:rPr>
              <a:t>erosional</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activity</a:t>
            </a:r>
            <a:endParaRPr lang="de-DE"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de-DE"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de-DE" sz="2800" dirty="0" smtClean="0">
                <a:latin typeface="Arial" panose="020B0604020202020204" pitchFamily="34" charset="0"/>
                <a:cs typeface="Arial" panose="020B0604020202020204" pitchFamily="34" charset="0"/>
              </a:rPr>
              <a:t>Horizontal </a:t>
            </a:r>
            <a:r>
              <a:rPr lang="de-DE" sz="2800" dirty="0" err="1" smtClean="0">
                <a:latin typeface="Arial" panose="020B0604020202020204" pitchFamily="34" charset="0"/>
                <a:cs typeface="Arial" panose="020B0604020202020204" pitchFamily="34" charset="0"/>
              </a:rPr>
              <a:t>and</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vertical</a:t>
            </a:r>
            <a:endParaRPr lang="de-DE"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de-DE"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de-DE" sz="2800" dirty="0" err="1" smtClean="0">
                <a:latin typeface="Arial" panose="020B0604020202020204" pitchFamily="34" charset="0"/>
                <a:cs typeface="Arial" panose="020B0604020202020204" pitchFamily="34" charset="0"/>
              </a:rPr>
              <a:t>Steep</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sided</a:t>
            </a:r>
            <a:r>
              <a:rPr lang="de-DE" sz="2800" dirty="0" smtClean="0">
                <a:latin typeface="Arial" panose="020B0604020202020204" pitchFamily="34" charset="0"/>
                <a:cs typeface="Arial" panose="020B0604020202020204" pitchFamily="34" charset="0"/>
              </a:rPr>
              <a:t> </a:t>
            </a:r>
            <a:r>
              <a:rPr lang="de-DE" sz="2800" dirty="0" err="1" smtClean="0">
                <a:latin typeface="Arial" panose="020B0604020202020204" pitchFamily="34" charset="0"/>
                <a:cs typeface="Arial" panose="020B0604020202020204" pitchFamily="34" charset="0"/>
              </a:rPr>
              <a:t>and</a:t>
            </a:r>
            <a:r>
              <a:rPr lang="de-DE" sz="2800" dirty="0" smtClean="0">
                <a:latin typeface="Arial" panose="020B0604020202020204" pitchFamily="34" charset="0"/>
                <a:cs typeface="Arial" panose="020B0604020202020204" pitchFamily="34" charset="0"/>
              </a:rPr>
              <a:t> flat </a:t>
            </a:r>
            <a:r>
              <a:rPr lang="de-DE" sz="2800" dirty="0" err="1" smtClean="0">
                <a:latin typeface="Arial" panose="020B0604020202020204" pitchFamily="34" charset="0"/>
                <a:cs typeface="Arial" panose="020B0604020202020204" pitchFamily="34" charset="0"/>
              </a:rPr>
              <a:t>bottom</a:t>
            </a:r>
            <a:endParaRPr lang="en-GB" sz="2800" dirty="0">
              <a:latin typeface="Arial" panose="020B0604020202020204" pitchFamily="34" charset="0"/>
              <a:cs typeface="Arial" panose="020B0604020202020204" pitchFamily="34" charset="0"/>
            </a:endParaRPr>
          </a:p>
        </p:txBody>
      </p:sp>
      <p:sp>
        <p:nvSpPr>
          <p:cNvPr id="24" name="Rectangle 1026"/>
          <p:cNvSpPr txBox="1">
            <a:spLocks noChangeArrowheads="1"/>
          </p:cNvSpPr>
          <p:nvPr/>
        </p:nvSpPr>
        <p:spPr>
          <a:xfrm>
            <a:off x="502472" y="1163901"/>
            <a:ext cx="3853504" cy="464899"/>
          </a:xfrm>
          <a:prstGeom prst="rect">
            <a:avLst/>
          </a:prstGeom>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5000"/>
              </a:lnSpc>
            </a:pPr>
            <a:r>
              <a:rPr lang="en-US" sz="2800" b="1" dirty="0">
                <a:latin typeface="Arial" panose="020B0604020202020204" pitchFamily="34" charset="0"/>
                <a:cs typeface="Arial" panose="020B0604020202020204" pitchFamily="34" charset="0"/>
              </a:rPr>
              <a:t>2</a:t>
            </a:r>
            <a:r>
              <a:rPr lang="en-US" sz="2800" b="1" dirty="0" smtClean="0">
                <a:latin typeface="Arial" panose="020B0604020202020204" pitchFamily="34" charset="0"/>
                <a:cs typeface="Arial" panose="020B0604020202020204" pitchFamily="34" charset="0"/>
              </a:rPr>
              <a:t>. “U” shaped valley</a:t>
            </a:r>
            <a:endParaRPr lang="en-US" sz="2800" b="1" dirty="0">
              <a:latin typeface="Arial" panose="020B0604020202020204" pitchFamily="34" charset="0"/>
              <a:cs typeface="Arial" panose="020B0604020202020204" pitchFamily="34" charset="0"/>
            </a:endParaRPr>
          </a:p>
        </p:txBody>
      </p:sp>
      <p:pic>
        <p:nvPicPr>
          <p:cNvPr id="5122" name="Picture 2" descr="http://geoscience.wisc.edu/~chuck/Classes/Mtn_and_Plates/Images/C124glaciated_valley.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9792" y="2120785"/>
            <a:ext cx="4860000" cy="3240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214622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descr="figure 15-20.jpg                                               00007F18Macintosh HD                   ABA78158:"/>
          <p:cNvPicPr>
            <a:picLocks noChangeAspect="1" noChangeArrowheads="1"/>
          </p:cNvPicPr>
          <p:nvPr/>
        </p:nvPicPr>
        <p:blipFill>
          <a:blip r:embed="rId2" cstate="print">
            <a:lum bright="12000"/>
          </a:blip>
          <a:srcRect l="3278" t="963" r="3275" b="2335"/>
          <a:stretch>
            <a:fillRect/>
          </a:stretch>
        </p:blipFill>
        <p:spPr bwMode="auto">
          <a:xfrm>
            <a:off x="1498439" y="0"/>
            <a:ext cx="5257800" cy="6858000"/>
          </a:xfrm>
          <a:prstGeom prst="rect">
            <a:avLst/>
          </a:prstGeom>
          <a:noFill/>
        </p:spPr>
      </p:pic>
      <p:sp>
        <p:nvSpPr>
          <p:cNvPr id="26628" name="Text Box 4"/>
          <p:cNvSpPr txBox="1">
            <a:spLocks noChangeArrowheads="1"/>
          </p:cNvSpPr>
          <p:nvPr/>
        </p:nvSpPr>
        <p:spPr bwMode="auto">
          <a:xfrm>
            <a:off x="1619672" y="6477001"/>
            <a:ext cx="1422400" cy="268287"/>
          </a:xfrm>
          <a:prstGeom prst="rect">
            <a:avLst/>
          </a:prstGeom>
          <a:noFill/>
          <a:ln w="9525">
            <a:noFill/>
            <a:miter lim="800000"/>
            <a:headEnd/>
            <a:tailEnd/>
          </a:ln>
          <a:effectLst/>
        </p:spPr>
        <p:txBody>
          <a:bodyPr wrap="none">
            <a:spAutoFit/>
          </a:bodyPr>
          <a:lstStyle/>
          <a:p>
            <a:r>
              <a:rPr lang="en-US" altLang="en-US" sz="1000" dirty="0">
                <a:solidFill>
                  <a:srgbClr val="FFFF00"/>
                </a:solidFill>
                <a:latin typeface="Comic Sans MS" pitchFamily="66" charset="0"/>
              </a:rPr>
              <a:t>Steve Kaufman/DRK</a:t>
            </a:r>
          </a:p>
        </p:txBody>
      </p:sp>
      <p:sp>
        <p:nvSpPr>
          <p:cNvPr id="26629" name="Text Box 5"/>
          <p:cNvSpPr txBox="1">
            <a:spLocks noChangeArrowheads="1"/>
          </p:cNvSpPr>
          <p:nvPr/>
        </p:nvSpPr>
        <p:spPr bwMode="auto">
          <a:xfrm>
            <a:off x="7467600" y="6288088"/>
            <a:ext cx="1571625" cy="457200"/>
          </a:xfrm>
          <a:prstGeom prst="rect">
            <a:avLst/>
          </a:prstGeom>
          <a:noFill/>
          <a:ln w="9525">
            <a:noFill/>
            <a:miter lim="800000"/>
            <a:headEnd/>
            <a:tailEnd/>
          </a:ln>
          <a:effectLst/>
        </p:spPr>
        <p:txBody>
          <a:bodyPr wrap="none">
            <a:spAutoFit/>
          </a:bodyPr>
          <a:lstStyle/>
          <a:p>
            <a:r>
              <a:rPr lang="en-US" altLang="en-US">
                <a:solidFill>
                  <a:srgbClr val="FFFF00"/>
                </a:solidFill>
              </a:rPr>
              <a:t>Fig. 15.20</a:t>
            </a:r>
          </a:p>
        </p:txBody>
      </p:sp>
      <p:sp>
        <p:nvSpPr>
          <p:cNvPr id="26626" name="Rectangle 2"/>
          <p:cNvSpPr>
            <a:spLocks noGrp="1" noChangeArrowheads="1"/>
          </p:cNvSpPr>
          <p:nvPr>
            <p:ph type="title"/>
          </p:nvPr>
        </p:nvSpPr>
        <p:spPr>
          <a:xfrm>
            <a:off x="3042072" y="5788829"/>
            <a:ext cx="3911923" cy="822315"/>
          </a:xfrm>
        </p:spPr>
        <p:txBody>
          <a:bodyPr>
            <a:normAutofit fontScale="90000"/>
          </a:bodyPr>
          <a:lstStyle/>
          <a:p>
            <a:r>
              <a:rPr lang="en-US" sz="2200" dirty="0">
                <a:solidFill>
                  <a:srgbClr val="FFFF00"/>
                </a:solidFill>
                <a:effectLst/>
                <a:latin typeface="Arial" panose="020B0604020202020204" pitchFamily="34" charset="0"/>
                <a:cs typeface="Arial" panose="020B0604020202020204" pitchFamily="34" charset="0"/>
              </a:rPr>
              <a:t>U-shaped Glacial Valley, Glacier National Park, Montana</a:t>
            </a:r>
          </a:p>
        </p:txBody>
      </p:sp>
    </p:spTree>
    <p:extLst>
      <p:ext uri="{BB962C8B-B14F-4D97-AF65-F5344CB8AC3E}">
        <p14:creationId xmlns:p14="http://schemas.microsoft.com/office/powerpoint/2010/main" xmlns="" val="22742766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6"/>
          <p:cNvSpPr>
            <a:spLocks noGrp="1" noChangeArrowheads="1"/>
          </p:cNvSpPr>
          <p:nvPr>
            <p:ph type="title"/>
          </p:nvPr>
        </p:nvSpPr>
        <p:spPr>
          <a:xfrm>
            <a:off x="2699792" y="169475"/>
            <a:ext cx="4608512"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Glacial </a:t>
            </a:r>
            <a:r>
              <a:rPr lang="en-US" sz="4800" dirty="0" smtClean="0">
                <a:latin typeface="Arial" panose="020B0604020202020204" pitchFamily="34" charset="0"/>
                <a:cs typeface="Arial" panose="020B0604020202020204" pitchFamily="34" charset="0"/>
              </a:rPr>
              <a:t>Landforms</a:t>
            </a:r>
            <a:endParaRPr lang="en-US" sz="4800" dirty="0">
              <a:latin typeface="Arial" panose="020B0604020202020204" pitchFamily="34" charset="0"/>
              <a:cs typeface="Arial" panose="020B0604020202020204" pitchFamily="34" charset="0"/>
            </a:endParaRPr>
          </a:p>
        </p:txBody>
      </p:sp>
      <p:sp>
        <p:nvSpPr>
          <p:cNvPr id="21" name="TextBox 20"/>
          <p:cNvSpPr txBox="1"/>
          <p:nvPr/>
        </p:nvSpPr>
        <p:spPr>
          <a:xfrm>
            <a:off x="4644008" y="1163901"/>
            <a:ext cx="4559746" cy="4832092"/>
          </a:xfrm>
          <a:prstGeom prst="rect">
            <a:avLst/>
          </a:prstGeom>
          <a:noFill/>
        </p:spPr>
        <p:txBody>
          <a:bodyPr wrap="square" rtlCol="0">
            <a:spAutoFit/>
          </a:bodyPr>
          <a:lstStyle/>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A fjord is formed when a glacier retreats, after carving its typical U-shaped valley, and the sea fills the resulting valley </a:t>
            </a:r>
            <a:r>
              <a:rPr lang="en-GB" sz="2800" dirty="0" smtClean="0">
                <a:latin typeface="Arial" panose="020B0604020202020204" pitchFamily="34" charset="0"/>
                <a:cs typeface="Arial" panose="020B0604020202020204" pitchFamily="34" charset="0"/>
              </a:rPr>
              <a:t>floor.</a:t>
            </a:r>
          </a:p>
          <a:p>
            <a:pPr marL="457200" indent="-457200">
              <a:buFont typeface="Arial" panose="020B0604020202020204" pitchFamily="34" charset="0"/>
              <a:buChar char="•"/>
            </a:pPr>
            <a:endParaRPr lang="de-DE"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GB" sz="2800" dirty="0" smtClean="0">
                <a:latin typeface="Arial" panose="020B0604020202020204" pitchFamily="34" charset="0"/>
                <a:cs typeface="Arial" panose="020B0604020202020204" pitchFamily="34" charset="0"/>
              </a:rPr>
              <a:t>Narrow</a:t>
            </a:r>
            <a:r>
              <a:rPr lang="en-GB" sz="2800" dirty="0">
                <a:latin typeface="Arial" panose="020B0604020202020204" pitchFamily="34" charset="0"/>
                <a:cs typeface="Arial" panose="020B0604020202020204" pitchFamily="34" charset="0"/>
              </a:rPr>
              <a:t>, steep sided inlet (sometimes deeper than 1300 metres) connected to the sea</a:t>
            </a:r>
          </a:p>
        </p:txBody>
      </p:sp>
      <p:sp>
        <p:nvSpPr>
          <p:cNvPr id="24" name="Rectangle 1026"/>
          <p:cNvSpPr txBox="1">
            <a:spLocks noChangeArrowheads="1"/>
          </p:cNvSpPr>
          <p:nvPr/>
        </p:nvSpPr>
        <p:spPr>
          <a:xfrm>
            <a:off x="502472" y="1163901"/>
            <a:ext cx="3853504" cy="464899"/>
          </a:xfrm>
          <a:prstGeom prst="rect">
            <a:avLst/>
          </a:prstGeom>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5000"/>
              </a:lnSpc>
            </a:pPr>
            <a:r>
              <a:rPr lang="en-US" sz="2800" b="1" dirty="0" smtClean="0">
                <a:latin typeface="Arial" panose="020B0604020202020204" pitchFamily="34" charset="0"/>
                <a:cs typeface="Arial" panose="020B0604020202020204" pitchFamily="34" charset="0"/>
              </a:rPr>
              <a:t>5. Fjord</a:t>
            </a:r>
            <a:endParaRPr lang="en-US" sz="2800" b="1" dirty="0">
              <a:latin typeface="Arial" panose="020B0604020202020204" pitchFamily="34" charset="0"/>
              <a:cs typeface="Arial" panose="020B0604020202020204" pitchFamily="34" charset="0"/>
            </a:endParaRPr>
          </a:p>
        </p:txBody>
      </p:sp>
      <p:pic>
        <p:nvPicPr>
          <p:cNvPr id="8196" name="Picture 4" descr="https://upload.wikimedia.org/wikipedia/commons/4/4f/Tracy_Arm_fjord_Sawyer_Glacier.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935838"/>
            <a:ext cx="4742201" cy="30773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575700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6"/>
          <p:cNvSpPr txBox="1">
            <a:spLocks noChangeArrowheads="1"/>
          </p:cNvSpPr>
          <p:nvPr/>
        </p:nvSpPr>
        <p:spPr>
          <a:xfrm>
            <a:off x="0" y="188640"/>
            <a:ext cx="3853504" cy="464899"/>
          </a:xfrm>
          <a:prstGeom prst="rect">
            <a:avLst/>
          </a:prstGeom>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5000"/>
              </a:lnSpc>
            </a:pPr>
            <a:r>
              <a:rPr lang="en-US" sz="2800" b="1" dirty="0" smtClean="0">
                <a:latin typeface="Arial" panose="020B0604020202020204" pitchFamily="34" charset="0"/>
                <a:cs typeface="Arial" panose="020B0604020202020204" pitchFamily="34" charset="0"/>
              </a:rPr>
              <a:t>6. Fjord</a:t>
            </a:r>
            <a:endParaRPr lang="en-US" sz="2800" b="1" dirty="0">
              <a:latin typeface="Arial" panose="020B0604020202020204" pitchFamily="34" charset="0"/>
              <a:cs typeface="Arial" panose="020B0604020202020204" pitchFamily="34" charset="0"/>
            </a:endParaRPr>
          </a:p>
        </p:txBody>
      </p:sp>
      <p:pic>
        <p:nvPicPr>
          <p:cNvPr id="4" name="Picture 3" descr="59040-004-0D767545.jpg"/>
          <p:cNvPicPr>
            <a:picLocks noChangeAspect="1"/>
          </p:cNvPicPr>
          <p:nvPr/>
        </p:nvPicPr>
        <p:blipFill>
          <a:blip r:embed="rId2" cstate="print"/>
          <a:stretch>
            <a:fillRect/>
          </a:stretch>
        </p:blipFill>
        <p:spPr>
          <a:xfrm>
            <a:off x="1765299" y="1524000"/>
            <a:ext cx="6413821" cy="435327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26"/>
          <p:cNvSpPr>
            <a:spLocks noGrp="1" noChangeArrowheads="1"/>
          </p:cNvSpPr>
          <p:nvPr>
            <p:ph type="title"/>
          </p:nvPr>
        </p:nvSpPr>
        <p:spPr>
          <a:xfrm>
            <a:off x="2699792" y="169475"/>
            <a:ext cx="4608512"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Glacial </a:t>
            </a:r>
            <a:r>
              <a:rPr lang="en-US" sz="4800" dirty="0" smtClean="0">
                <a:latin typeface="Arial" panose="020B0604020202020204" pitchFamily="34" charset="0"/>
                <a:cs typeface="Arial" panose="020B0604020202020204" pitchFamily="34" charset="0"/>
              </a:rPr>
              <a:t>Deposits</a:t>
            </a:r>
            <a:endParaRPr lang="en-US" sz="4800" dirty="0">
              <a:latin typeface="Arial" panose="020B0604020202020204" pitchFamily="34" charset="0"/>
              <a:cs typeface="Arial" panose="020B0604020202020204" pitchFamily="34" charset="0"/>
            </a:endParaRPr>
          </a:p>
        </p:txBody>
      </p:sp>
      <p:sp>
        <p:nvSpPr>
          <p:cNvPr id="11" name="Rectangle 1027"/>
          <p:cNvSpPr txBox="1">
            <a:spLocks noChangeArrowheads="1"/>
          </p:cNvSpPr>
          <p:nvPr/>
        </p:nvSpPr>
        <p:spPr bwMode="auto">
          <a:xfrm>
            <a:off x="683568" y="1052736"/>
            <a:ext cx="6923161" cy="2889637"/>
          </a:xfrm>
          <a:prstGeom prst="rect">
            <a:avLst/>
          </a:prstGeom>
          <a:noFill/>
          <a:ln w="12700">
            <a:miter lim="800000"/>
            <a:headEnd/>
            <a:tailEnd/>
          </a:ln>
        </p:spPr>
        <p:txBody>
          <a:bodyPr vert="horz" wrap="square" lIns="63500" tIns="25400" rIns="63500" bIns="2540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ct val="48000"/>
              </a:spcBef>
              <a:tabLst>
                <a:tab pos="3733800" algn="l"/>
              </a:tabLst>
            </a:pPr>
            <a:r>
              <a:rPr lang="en-US" sz="2800" dirty="0" err="1" smtClean="0">
                <a:latin typeface="Arial" panose="020B0604020202020204" pitchFamily="34" charset="0"/>
                <a:cs typeface="Arial" panose="020B0604020202020204" pitchFamily="34" charset="0"/>
              </a:rPr>
              <a:t>Erratics</a:t>
            </a:r>
            <a:endParaRPr lang="en-US" sz="2800" dirty="0" smtClean="0">
              <a:latin typeface="Arial" panose="020B0604020202020204" pitchFamily="34" charset="0"/>
              <a:cs typeface="Arial" panose="020B0604020202020204" pitchFamily="34" charset="0"/>
            </a:endParaRPr>
          </a:p>
          <a:p>
            <a:pPr>
              <a:lnSpc>
                <a:spcPct val="95000"/>
              </a:lnSpc>
              <a:spcBef>
                <a:spcPct val="48000"/>
              </a:spcBef>
              <a:tabLst>
                <a:tab pos="3733800" algn="l"/>
              </a:tabLst>
            </a:pPr>
            <a:endParaRPr lang="en-US" sz="2800" dirty="0" smtClean="0">
              <a:latin typeface="Arial" panose="020B0604020202020204" pitchFamily="34" charset="0"/>
              <a:cs typeface="Arial" panose="020B0604020202020204" pitchFamily="34" charset="0"/>
            </a:endParaRPr>
          </a:p>
          <a:p>
            <a:pPr>
              <a:lnSpc>
                <a:spcPct val="95000"/>
              </a:lnSpc>
              <a:spcBef>
                <a:spcPct val="0"/>
              </a:spcBef>
              <a:tabLst>
                <a:tab pos="3733800" algn="l"/>
              </a:tabLst>
            </a:pPr>
            <a:r>
              <a:rPr lang="en-US" sz="2800" dirty="0" smtClean="0">
                <a:latin typeface="Arial" panose="020B0604020202020204" pitchFamily="34" charset="0"/>
                <a:cs typeface="Arial" panose="020B0604020202020204" pitchFamily="34" charset="0"/>
              </a:rPr>
              <a:t>Glacial drift</a:t>
            </a:r>
          </a:p>
          <a:p>
            <a:pPr lvl="1">
              <a:lnSpc>
                <a:spcPct val="95000"/>
              </a:lnSpc>
              <a:spcBef>
                <a:spcPct val="0"/>
              </a:spcBef>
              <a:buFont typeface="Courier New" panose="02070309020205020404" pitchFamily="49" charset="0"/>
              <a:buChar char="o"/>
              <a:tabLst>
                <a:tab pos="3733800" algn="l"/>
              </a:tabLst>
            </a:pPr>
            <a:endParaRPr lang="en-US" sz="2400" dirty="0" smtClean="0">
              <a:latin typeface="Arial" panose="020B0604020202020204" pitchFamily="34" charset="0"/>
              <a:cs typeface="Arial" panose="020B0604020202020204" pitchFamily="34" charset="0"/>
            </a:endParaRPr>
          </a:p>
          <a:p>
            <a:pPr lvl="1">
              <a:lnSpc>
                <a:spcPct val="95000"/>
              </a:lnSpc>
              <a:spcBef>
                <a:spcPct val="0"/>
              </a:spcBef>
              <a:buFont typeface="Courier New" panose="02070309020205020404" pitchFamily="49" charset="0"/>
              <a:buChar char="o"/>
              <a:tabLst>
                <a:tab pos="3733800" algn="l"/>
              </a:tabLst>
            </a:pPr>
            <a:r>
              <a:rPr lang="en-US" sz="2400" dirty="0" smtClean="0">
                <a:latin typeface="Arial" panose="020B0604020202020204" pitchFamily="34" charset="0"/>
                <a:cs typeface="Arial" panose="020B0604020202020204" pitchFamily="34" charset="0"/>
              </a:rPr>
              <a:t>Till</a:t>
            </a:r>
          </a:p>
          <a:p>
            <a:pPr lvl="1">
              <a:lnSpc>
                <a:spcPct val="95000"/>
              </a:lnSpc>
              <a:spcBef>
                <a:spcPct val="0"/>
              </a:spcBef>
              <a:buFont typeface="Courier New" panose="02070309020205020404" pitchFamily="49" charset="0"/>
              <a:buChar char="o"/>
              <a:tabLst>
                <a:tab pos="3733800" algn="l"/>
              </a:tabLst>
            </a:pPr>
            <a:endParaRPr lang="en-US" sz="2400" dirty="0" smtClean="0">
              <a:latin typeface="Arial" panose="020B0604020202020204" pitchFamily="34" charset="0"/>
              <a:cs typeface="Arial" panose="020B0604020202020204" pitchFamily="34" charset="0"/>
            </a:endParaRPr>
          </a:p>
          <a:p>
            <a:pPr lvl="1">
              <a:lnSpc>
                <a:spcPct val="95000"/>
              </a:lnSpc>
              <a:spcBef>
                <a:spcPct val="0"/>
              </a:spcBef>
              <a:buFont typeface="Courier New" panose="02070309020205020404" pitchFamily="49" charset="0"/>
              <a:buChar char="o"/>
              <a:tabLst>
                <a:tab pos="3733800" algn="l"/>
              </a:tabLst>
            </a:pPr>
            <a:r>
              <a:rPr lang="en-US" sz="2400" dirty="0" smtClean="0">
                <a:latin typeface="Arial" panose="020B0604020202020204" pitchFamily="34" charset="0"/>
                <a:cs typeface="Arial" panose="020B0604020202020204" pitchFamily="34" charset="0"/>
              </a:rPr>
              <a:t>Stratified drift</a:t>
            </a: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92178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26"/>
          <p:cNvSpPr>
            <a:spLocks noGrp="1" noChangeArrowheads="1"/>
          </p:cNvSpPr>
          <p:nvPr>
            <p:ph type="title"/>
          </p:nvPr>
        </p:nvSpPr>
        <p:spPr>
          <a:xfrm>
            <a:off x="2699792" y="169475"/>
            <a:ext cx="4608512"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Glacial </a:t>
            </a:r>
            <a:r>
              <a:rPr lang="en-US" sz="4800" dirty="0" smtClean="0">
                <a:latin typeface="Arial" panose="020B0604020202020204" pitchFamily="34" charset="0"/>
                <a:cs typeface="Arial" panose="020B0604020202020204" pitchFamily="34" charset="0"/>
              </a:rPr>
              <a:t>Deposits</a:t>
            </a:r>
            <a:endParaRPr lang="en-US" sz="4800" dirty="0">
              <a:latin typeface="Arial" panose="020B0604020202020204" pitchFamily="34" charset="0"/>
              <a:cs typeface="Arial" panose="020B0604020202020204" pitchFamily="34" charset="0"/>
            </a:endParaRPr>
          </a:p>
        </p:txBody>
      </p:sp>
      <p:sp>
        <p:nvSpPr>
          <p:cNvPr id="7" name="Rectangle 1027"/>
          <p:cNvSpPr txBox="1">
            <a:spLocks noChangeArrowheads="1"/>
          </p:cNvSpPr>
          <p:nvPr/>
        </p:nvSpPr>
        <p:spPr bwMode="auto">
          <a:xfrm>
            <a:off x="683568" y="1052736"/>
            <a:ext cx="6923161" cy="1693028"/>
          </a:xfrm>
          <a:prstGeom prst="rect">
            <a:avLst/>
          </a:prstGeom>
          <a:noFill/>
          <a:ln w="12700">
            <a:miter lim="800000"/>
            <a:headEnd/>
            <a:tailEnd/>
          </a:ln>
        </p:spPr>
        <p:txBody>
          <a:bodyPr vert="horz" wrap="square" lIns="63500" tIns="25400" rIns="63500" bIns="2540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ct val="48000"/>
              </a:spcBef>
              <a:tabLst>
                <a:tab pos="3733800" algn="l"/>
              </a:tabLst>
            </a:pPr>
            <a:r>
              <a:rPr lang="en-US" sz="2800" b="1" dirty="0" err="1" smtClean="0">
                <a:latin typeface="Arial" panose="020B0604020202020204" pitchFamily="34" charset="0"/>
                <a:cs typeface="Arial" panose="020B0604020202020204" pitchFamily="34" charset="0"/>
              </a:rPr>
              <a:t>Erratics</a:t>
            </a:r>
            <a:endParaRPr lang="en-US" sz="2800" b="1" dirty="0" smtClean="0">
              <a:latin typeface="Arial" panose="020B0604020202020204" pitchFamily="34" charset="0"/>
              <a:cs typeface="Arial" panose="020B0604020202020204" pitchFamily="34" charset="0"/>
            </a:endParaRPr>
          </a:p>
          <a:p>
            <a:pPr lvl="1">
              <a:lnSpc>
                <a:spcPct val="95000"/>
              </a:lnSpc>
              <a:spcBef>
                <a:spcPct val="48000"/>
              </a:spcBef>
              <a:buFont typeface="Courier New" panose="02070309020205020404" pitchFamily="49" charset="0"/>
              <a:buChar char="o"/>
              <a:tabLst>
                <a:tab pos="3733800" algn="l"/>
              </a:tabLst>
            </a:pPr>
            <a:r>
              <a:rPr lang="en-US" dirty="0" smtClean="0">
                <a:latin typeface="Arial" panose="020B0604020202020204" pitchFamily="34" charset="0"/>
                <a:cs typeface="Arial" panose="020B0604020202020204" pitchFamily="34" charset="0"/>
              </a:rPr>
              <a:t>Large boulder size rock type</a:t>
            </a:r>
          </a:p>
          <a:p>
            <a:pPr lvl="1">
              <a:lnSpc>
                <a:spcPct val="95000"/>
              </a:lnSpc>
              <a:spcBef>
                <a:spcPct val="48000"/>
              </a:spcBef>
              <a:buFont typeface="Courier New" panose="02070309020205020404" pitchFamily="49" charset="0"/>
              <a:buChar char="o"/>
              <a:tabLst>
                <a:tab pos="3733800" algn="l"/>
              </a:tabLst>
            </a:pPr>
            <a:r>
              <a:rPr lang="en-US" dirty="0" smtClean="0">
                <a:latin typeface="Arial" panose="020B0604020202020204" pitchFamily="34" charset="0"/>
                <a:cs typeface="Arial" panose="020B0604020202020204" pitchFamily="34" charset="0"/>
              </a:rPr>
              <a:t>Transported by glaciers</a:t>
            </a:r>
          </a:p>
        </p:txBody>
      </p:sp>
      <p:pic>
        <p:nvPicPr>
          <p:cNvPr id="11266" name="Picture 2" descr="http://cache4.asset-cache.net/gc/590669705-norber-erratics-glacial-deposition-austwick-gettyimages.jpg?v=1&amp;c=IWSAsset&amp;k=2&amp;d=9QMziWNtBI6whP66vhs4oewBlqJ%2FURnfEiQ3EvtFQXXfkovgMGhPO%2Blkz%2FCESwCipWNvoHqA5GS%2BEyIDbLABjw%3D%3D"/>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86150" y="3257549"/>
            <a:ext cx="5657850" cy="3600451"/>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26"/>
          <p:cNvSpPr>
            <a:spLocks noGrp="1" noChangeArrowheads="1"/>
          </p:cNvSpPr>
          <p:nvPr>
            <p:ph type="title"/>
          </p:nvPr>
        </p:nvSpPr>
        <p:spPr>
          <a:xfrm>
            <a:off x="2699792" y="169475"/>
            <a:ext cx="4608512"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Glacial </a:t>
            </a:r>
            <a:r>
              <a:rPr lang="en-US" sz="4800" dirty="0" smtClean="0">
                <a:latin typeface="Arial" panose="020B0604020202020204" pitchFamily="34" charset="0"/>
                <a:cs typeface="Arial" panose="020B0604020202020204" pitchFamily="34" charset="0"/>
              </a:rPr>
              <a:t>Deposits</a:t>
            </a:r>
            <a:endParaRPr lang="en-US" sz="4800" dirty="0">
              <a:latin typeface="Arial" panose="020B0604020202020204" pitchFamily="34" charset="0"/>
              <a:cs typeface="Arial" panose="020B0604020202020204" pitchFamily="34" charset="0"/>
            </a:endParaRPr>
          </a:p>
        </p:txBody>
      </p:sp>
      <p:sp>
        <p:nvSpPr>
          <p:cNvPr id="11" name="Rectangle 1027"/>
          <p:cNvSpPr txBox="1">
            <a:spLocks noChangeArrowheads="1"/>
          </p:cNvSpPr>
          <p:nvPr/>
        </p:nvSpPr>
        <p:spPr bwMode="auto">
          <a:xfrm>
            <a:off x="683568" y="1052736"/>
            <a:ext cx="6923161" cy="5917517"/>
          </a:xfrm>
          <a:prstGeom prst="rect">
            <a:avLst/>
          </a:prstGeom>
          <a:noFill/>
          <a:ln w="12700">
            <a:miter lim="800000"/>
            <a:headEnd/>
            <a:tailEnd/>
          </a:ln>
        </p:spPr>
        <p:txBody>
          <a:bodyPr vert="horz" wrap="square" lIns="63500" tIns="25400" rIns="63500" bIns="2540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45000"/>
              </a:lnSpc>
              <a:spcBef>
                <a:spcPct val="48000"/>
              </a:spcBef>
              <a:buFontTx/>
              <a:buNone/>
              <a:tabLst>
                <a:tab pos="3733800" algn="l"/>
              </a:tabLst>
            </a:pPr>
            <a:endParaRPr lang="en-US" sz="2800" dirty="0" smtClean="0">
              <a:latin typeface="Arial" panose="020B0604020202020204" pitchFamily="34" charset="0"/>
              <a:cs typeface="Arial" panose="020B0604020202020204" pitchFamily="34" charset="0"/>
            </a:endParaRPr>
          </a:p>
          <a:p>
            <a:pPr>
              <a:lnSpc>
                <a:spcPct val="95000"/>
              </a:lnSpc>
              <a:spcBef>
                <a:spcPct val="0"/>
              </a:spcBef>
              <a:buFontTx/>
              <a:buNone/>
              <a:tabLst>
                <a:tab pos="3733800" algn="l"/>
              </a:tabLst>
            </a:pPr>
            <a:r>
              <a:rPr lang="en-US" sz="2800" b="1" dirty="0" smtClean="0">
                <a:latin typeface="Arial" panose="020B0604020202020204" pitchFamily="34" charset="0"/>
                <a:cs typeface="Arial" panose="020B0604020202020204" pitchFamily="34" charset="0"/>
              </a:rPr>
              <a:t>Glacial drift</a:t>
            </a:r>
          </a:p>
          <a:p>
            <a:pPr>
              <a:lnSpc>
                <a:spcPct val="95000"/>
              </a:lnSpc>
              <a:spcBef>
                <a:spcPct val="0"/>
              </a:spcBef>
              <a:buFontTx/>
              <a:buNone/>
              <a:tabLst>
                <a:tab pos="3733800" algn="l"/>
              </a:tabLst>
            </a:pPr>
            <a:endParaRPr lang="en-US" sz="2800" dirty="0" smtClean="0">
              <a:latin typeface="Arial" panose="020B0604020202020204" pitchFamily="34" charset="0"/>
              <a:cs typeface="Arial" panose="020B0604020202020204" pitchFamily="34" charset="0"/>
            </a:endParaRPr>
          </a:p>
          <a:p>
            <a:pPr>
              <a:lnSpc>
                <a:spcPct val="95000"/>
              </a:lnSpc>
              <a:spcBef>
                <a:spcPct val="0"/>
              </a:spcBef>
              <a:tabLst>
                <a:tab pos="3733800" algn="l"/>
              </a:tabLst>
            </a:pPr>
            <a:r>
              <a:rPr lang="en-US" sz="2800" dirty="0" smtClean="0">
                <a:latin typeface="Arial" panose="020B0604020202020204" pitchFamily="34" charset="0"/>
                <a:cs typeface="Arial" panose="020B0604020202020204" pitchFamily="34" charset="0"/>
              </a:rPr>
              <a:t>Averages 6 m thick over the rocky hills</a:t>
            </a:r>
          </a:p>
          <a:p>
            <a:pPr>
              <a:lnSpc>
                <a:spcPct val="95000"/>
              </a:lnSpc>
              <a:spcBef>
                <a:spcPct val="0"/>
              </a:spcBef>
              <a:tabLst>
                <a:tab pos="3733800" algn="l"/>
              </a:tabLst>
            </a:pPr>
            <a:endParaRPr lang="en-US" sz="2400" dirty="0" smtClean="0">
              <a:latin typeface="Arial" panose="020B0604020202020204" pitchFamily="34" charset="0"/>
              <a:cs typeface="Arial" panose="020B0604020202020204" pitchFamily="34" charset="0"/>
            </a:endParaRPr>
          </a:p>
          <a:p>
            <a:pPr>
              <a:lnSpc>
                <a:spcPct val="95000"/>
              </a:lnSpc>
              <a:spcBef>
                <a:spcPct val="0"/>
              </a:spcBef>
              <a:tabLst>
                <a:tab pos="3733800" algn="l"/>
              </a:tabLst>
            </a:pPr>
            <a:r>
              <a:rPr lang="en-US" sz="2800" dirty="0" smtClean="0">
                <a:latin typeface="Arial" panose="020B0604020202020204" pitchFamily="34" charset="0"/>
                <a:cs typeface="Arial" panose="020B0604020202020204" pitchFamily="34" charset="0"/>
              </a:rPr>
              <a:t>Two types </a:t>
            </a:r>
          </a:p>
          <a:p>
            <a:pPr lvl="1">
              <a:lnSpc>
                <a:spcPct val="95000"/>
              </a:lnSpc>
              <a:spcBef>
                <a:spcPct val="0"/>
              </a:spcBef>
              <a:buFont typeface="Courier New" panose="02070309020205020404" pitchFamily="49" charset="0"/>
              <a:buChar char="o"/>
              <a:tabLst>
                <a:tab pos="3733800" algn="l"/>
              </a:tabLst>
            </a:pPr>
            <a:r>
              <a:rPr lang="en-US" sz="2400" dirty="0" smtClean="0">
                <a:latin typeface="Arial" panose="020B0604020202020204" pitchFamily="34" charset="0"/>
                <a:cs typeface="Arial" panose="020B0604020202020204" pitchFamily="34" charset="0"/>
              </a:rPr>
              <a:t>Till: </a:t>
            </a:r>
          </a:p>
          <a:p>
            <a:pPr lvl="2">
              <a:lnSpc>
                <a:spcPct val="95000"/>
              </a:lnSpc>
              <a:spcBef>
                <a:spcPct val="0"/>
              </a:spcBef>
              <a:buFont typeface="Courier New" panose="02070309020205020404" pitchFamily="49" charset="0"/>
              <a:buChar char="o"/>
              <a:tabLst>
                <a:tab pos="3733800" algn="l"/>
              </a:tabLst>
            </a:pPr>
            <a:r>
              <a:rPr lang="en-US" sz="2000" dirty="0" smtClean="0">
                <a:latin typeface="Arial" panose="020B0604020202020204" pitchFamily="34" charset="0"/>
                <a:cs typeface="Arial" panose="020B0604020202020204" pitchFamily="34" charset="0"/>
              </a:rPr>
              <a:t>deposited directly by glacial ice</a:t>
            </a:r>
          </a:p>
          <a:p>
            <a:pPr lvl="2">
              <a:lnSpc>
                <a:spcPct val="95000"/>
              </a:lnSpc>
              <a:spcBef>
                <a:spcPct val="0"/>
              </a:spcBef>
              <a:buFont typeface="Courier New" panose="02070309020205020404" pitchFamily="49" charset="0"/>
              <a:buChar char="o"/>
              <a:tabLst>
                <a:tab pos="3733800" algn="l"/>
              </a:tabLst>
            </a:pPr>
            <a:r>
              <a:rPr lang="en-US" sz="2000" dirty="0" smtClean="0">
                <a:latin typeface="Arial" panose="020B0604020202020204" pitchFamily="34" charset="0"/>
                <a:cs typeface="Arial" panose="020B0604020202020204" pitchFamily="34" charset="0"/>
              </a:rPr>
              <a:t>Highly variable</a:t>
            </a:r>
          </a:p>
          <a:p>
            <a:pPr lvl="2">
              <a:lnSpc>
                <a:spcPct val="95000"/>
              </a:lnSpc>
              <a:spcBef>
                <a:spcPct val="0"/>
              </a:spcBef>
              <a:buFont typeface="Courier New" panose="02070309020205020404" pitchFamily="49" charset="0"/>
              <a:buChar char="o"/>
              <a:tabLst>
                <a:tab pos="3733800" algn="l"/>
              </a:tabLst>
            </a:pPr>
            <a:r>
              <a:rPr lang="en-US" sz="2000" dirty="0" smtClean="0">
                <a:latin typeface="Arial" panose="020B0604020202020204" pitchFamily="34" charset="0"/>
                <a:cs typeface="Arial" panose="020B0604020202020204" pitchFamily="34" charset="0"/>
              </a:rPr>
              <a:t>Variable grain sizes</a:t>
            </a:r>
          </a:p>
          <a:p>
            <a:pPr lvl="2">
              <a:lnSpc>
                <a:spcPct val="95000"/>
              </a:lnSpc>
              <a:spcBef>
                <a:spcPct val="0"/>
              </a:spcBef>
              <a:buFont typeface="Courier New" panose="02070309020205020404" pitchFamily="49" charset="0"/>
              <a:buChar char="o"/>
              <a:tabLst>
                <a:tab pos="3733800" algn="l"/>
              </a:tabLst>
            </a:pPr>
            <a:r>
              <a:rPr lang="en-US" sz="2000" dirty="0" smtClean="0">
                <a:latin typeface="Arial" panose="020B0604020202020204" pitchFamily="34" charset="0"/>
                <a:cs typeface="Arial" panose="020B0604020202020204" pitchFamily="34" charset="0"/>
              </a:rPr>
              <a:t>Sharp edged or irregular shaped pebbles and cobbles</a:t>
            </a:r>
            <a:endParaRPr lang="en-US" sz="2400" dirty="0" smtClean="0">
              <a:latin typeface="Arial" panose="020B0604020202020204" pitchFamily="34" charset="0"/>
              <a:cs typeface="Arial" panose="020B0604020202020204" pitchFamily="34" charset="0"/>
            </a:endParaRPr>
          </a:p>
          <a:p>
            <a:pPr lvl="1">
              <a:lnSpc>
                <a:spcPct val="95000"/>
              </a:lnSpc>
              <a:spcBef>
                <a:spcPct val="0"/>
              </a:spcBef>
              <a:buFont typeface="Courier New" panose="02070309020205020404" pitchFamily="49" charset="0"/>
              <a:buChar char="o"/>
              <a:tabLst>
                <a:tab pos="3733800" algn="l"/>
              </a:tabLst>
            </a:pPr>
            <a:endParaRPr lang="en-US" sz="2400" dirty="0">
              <a:latin typeface="Arial" panose="020B0604020202020204" pitchFamily="34" charset="0"/>
              <a:cs typeface="Arial" panose="020B0604020202020204" pitchFamily="34" charset="0"/>
            </a:endParaRPr>
          </a:p>
          <a:p>
            <a:pPr lvl="1">
              <a:lnSpc>
                <a:spcPct val="95000"/>
              </a:lnSpc>
              <a:spcBef>
                <a:spcPct val="0"/>
              </a:spcBef>
              <a:buFont typeface="Courier New" panose="02070309020205020404" pitchFamily="49" charset="0"/>
              <a:buChar char="o"/>
              <a:tabLst>
                <a:tab pos="3733800" algn="l"/>
              </a:tabLst>
            </a:pPr>
            <a:r>
              <a:rPr lang="en-US" sz="2400" dirty="0" smtClean="0">
                <a:latin typeface="Arial" panose="020B0604020202020204" pitchFamily="34" charset="0"/>
                <a:cs typeface="Arial" panose="020B0604020202020204" pitchFamily="34" charset="0"/>
              </a:rPr>
              <a:t>Stratified drift: </a:t>
            </a:r>
          </a:p>
          <a:p>
            <a:pPr lvl="2">
              <a:lnSpc>
                <a:spcPct val="95000"/>
              </a:lnSpc>
              <a:spcBef>
                <a:spcPct val="0"/>
              </a:spcBef>
              <a:buFont typeface="Courier New" panose="02070309020205020404" pitchFamily="49" charset="0"/>
              <a:buChar char="o"/>
              <a:tabLst>
                <a:tab pos="3733800" algn="l"/>
              </a:tabLst>
            </a:pPr>
            <a:r>
              <a:rPr lang="en-US" sz="2000" dirty="0" smtClean="0">
                <a:latin typeface="Arial" panose="020B0604020202020204" pitchFamily="34" charset="0"/>
                <a:cs typeface="Arial" panose="020B0604020202020204" pitchFamily="34" charset="0"/>
              </a:rPr>
              <a:t>carried by streams and deposited by streams</a:t>
            </a:r>
          </a:p>
          <a:p>
            <a:pPr lvl="2">
              <a:lnSpc>
                <a:spcPct val="95000"/>
              </a:lnSpc>
              <a:spcBef>
                <a:spcPct val="0"/>
              </a:spcBef>
              <a:buFont typeface="Courier New" panose="02070309020205020404" pitchFamily="49" charset="0"/>
              <a:buChar char="o"/>
              <a:tabLst>
                <a:tab pos="3733800" algn="l"/>
              </a:tabLst>
            </a:pPr>
            <a:r>
              <a:rPr lang="en-US" sz="2000" dirty="0" smtClean="0">
                <a:latin typeface="Arial" panose="020B0604020202020204" pitchFamily="34" charset="0"/>
                <a:cs typeface="Arial" panose="020B0604020202020204" pitchFamily="34" charset="0"/>
              </a:rPr>
              <a:t>Distinct horizontal bands</a:t>
            </a:r>
          </a:p>
          <a:p>
            <a:pPr lvl="2">
              <a:lnSpc>
                <a:spcPct val="95000"/>
              </a:lnSpc>
              <a:spcBef>
                <a:spcPct val="0"/>
              </a:spcBef>
              <a:buFont typeface="Courier New" panose="02070309020205020404" pitchFamily="49" charset="0"/>
              <a:buChar char="o"/>
              <a:tabLst>
                <a:tab pos="3733800" algn="l"/>
              </a:tabLst>
            </a:pPr>
            <a:r>
              <a:rPr lang="en-US" sz="2000" dirty="0" smtClean="0">
                <a:latin typeface="Arial" panose="020B0604020202020204" pitchFamily="34" charset="0"/>
                <a:cs typeface="Arial" panose="020B0604020202020204" pitchFamily="34" charset="0"/>
              </a:rPr>
              <a:t>Rounded </a:t>
            </a:r>
          </a:p>
          <a:p>
            <a:pPr lvl="2">
              <a:lnSpc>
                <a:spcPct val="95000"/>
              </a:lnSpc>
              <a:spcBef>
                <a:spcPct val="0"/>
              </a:spcBef>
              <a:buFont typeface="Courier New" panose="02070309020205020404" pitchFamily="49" charset="0"/>
              <a:buChar char="o"/>
              <a:tabLst>
                <a:tab pos="3733800" algn="l"/>
              </a:tabLst>
            </a:pPr>
            <a:endParaRPr lang="en-US" sz="2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51012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4" descr="16_16"/>
          <p:cNvPicPr preferRelativeResize="0">
            <a:picLocks noChangeAspect="1" noChangeArrowheads="1"/>
          </p:cNvPicPr>
          <p:nvPr/>
        </p:nvPicPr>
        <p:blipFill>
          <a:blip r:embed="rId3" cstate="print"/>
          <a:srcRect/>
          <a:stretch>
            <a:fillRect/>
          </a:stretch>
        </p:blipFill>
        <p:spPr bwMode="auto">
          <a:xfrm>
            <a:off x="5543550" y="4157663"/>
            <a:ext cx="3600450" cy="2700337"/>
          </a:xfrm>
          <a:prstGeom prst="rect">
            <a:avLst/>
          </a:prstGeom>
          <a:noFill/>
          <a:ln w="12700">
            <a:solidFill>
              <a:schemeClr val="tx1"/>
            </a:solidFill>
            <a:miter lim="800000"/>
            <a:headEnd/>
            <a:tailEnd/>
          </a:ln>
        </p:spPr>
      </p:pic>
      <p:sp>
        <p:nvSpPr>
          <p:cNvPr id="92163" name="Rectangle 2"/>
          <p:cNvSpPr>
            <a:spLocks noGrp="1" noChangeArrowheads="1"/>
          </p:cNvSpPr>
          <p:nvPr>
            <p:ph type="title"/>
          </p:nvPr>
        </p:nvSpPr>
        <p:spPr>
          <a:xfrm>
            <a:off x="0" y="0"/>
            <a:ext cx="9144000" cy="914400"/>
          </a:xfrm>
        </p:spPr>
        <p:txBody>
          <a:bodyPr/>
          <a:lstStyle/>
          <a:p>
            <a:pPr algn="l" eaLnBrk="1" hangingPunct="1"/>
            <a:r>
              <a:rPr lang="en-US" sz="2800" smtClean="0">
                <a:latin typeface="Times New Roman" pitchFamily="18" charset="0"/>
                <a:cs typeface="Times New Roman" pitchFamily="18" charset="0"/>
              </a:rPr>
              <a:t>Deposition Landforms of Eolian Sands</a:t>
            </a:r>
          </a:p>
        </p:txBody>
      </p:sp>
      <p:sp>
        <p:nvSpPr>
          <p:cNvPr id="92164" name="Rectangle 3"/>
          <p:cNvSpPr>
            <a:spLocks noGrp="1" noChangeArrowheads="1"/>
          </p:cNvSpPr>
          <p:nvPr>
            <p:ph type="body" idx="1"/>
          </p:nvPr>
        </p:nvSpPr>
        <p:spPr>
          <a:xfrm>
            <a:off x="312738" y="1265238"/>
            <a:ext cx="9144000" cy="5334000"/>
          </a:xfrm>
        </p:spPr>
        <p:txBody>
          <a:bodyPr/>
          <a:lstStyle/>
          <a:p>
            <a:pPr eaLnBrk="1" hangingPunct="1">
              <a:lnSpc>
                <a:spcPct val="90000"/>
              </a:lnSpc>
            </a:pPr>
            <a:r>
              <a:rPr lang="en-US" sz="2400" smtClean="0">
                <a:latin typeface="Times New Roman" pitchFamily="18" charset="0"/>
                <a:cs typeface="Times New Roman" pitchFamily="18" charset="0"/>
              </a:rPr>
              <a:t>Reduced wind velocity results in sediments deposition</a:t>
            </a:r>
          </a:p>
          <a:p>
            <a:pPr eaLnBrk="1" hangingPunct="1">
              <a:lnSpc>
                <a:spcPct val="90000"/>
              </a:lnSpc>
              <a:buFontTx/>
              <a:buNone/>
            </a:pPr>
            <a:endParaRPr lang="en-US" sz="2400" smtClean="0">
              <a:latin typeface="Times New Roman" pitchFamily="18" charset="0"/>
              <a:cs typeface="Times New Roman" pitchFamily="18" charset="0"/>
            </a:endParaRPr>
          </a:p>
          <a:p>
            <a:pPr eaLnBrk="1" hangingPunct="1">
              <a:lnSpc>
                <a:spcPct val="90000"/>
              </a:lnSpc>
            </a:pPr>
            <a:r>
              <a:rPr lang="en-US" sz="2400" smtClean="0">
                <a:latin typeface="Times New Roman" pitchFamily="18" charset="0"/>
                <a:cs typeface="Times New Roman" pitchFamily="18" charset="0"/>
              </a:rPr>
              <a:t>Dunes are hills of loose wind-born sand</a:t>
            </a:r>
          </a:p>
          <a:p>
            <a:pPr eaLnBrk="1" hangingPunct="1">
              <a:lnSpc>
                <a:spcPct val="90000"/>
              </a:lnSpc>
              <a:buFontTx/>
              <a:buNone/>
            </a:pPr>
            <a:endParaRPr lang="en-US" sz="2400" smtClean="0">
              <a:latin typeface="Times New Roman" pitchFamily="18" charset="0"/>
              <a:cs typeface="Times New Roman" pitchFamily="18" charset="0"/>
            </a:endParaRPr>
          </a:p>
          <a:p>
            <a:pPr eaLnBrk="1" hangingPunct="1">
              <a:lnSpc>
                <a:spcPct val="90000"/>
              </a:lnSpc>
            </a:pPr>
            <a:r>
              <a:rPr lang="en-US" sz="2400" smtClean="0">
                <a:latin typeface="Times New Roman" pitchFamily="18" charset="0"/>
                <a:cs typeface="Times New Roman" pitchFamily="18" charset="0"/>
              </a:rPr>
              <a:t>Size, shape, and orientation of dunes are determined by available sand, vegetation, and wind</a:t>
            </a:r>
          </a:p>
          <a:p>
            <a:pPr lvl="1" eaLnBrk="1" hangingPunct="1">
              <a:lnSpc>
                <a:spcPct val="90000"/>
              </a:lnSpc>
              <a:buFont typeface="Wingdings" pitchFamily="2" charset="2"/>
              <a:buNone/>
            </a:pPr>
            <a:endParaRPr lang="en-US" sz="3200" smtClean="0">
              <a:latin typeface="Times New Roman" pitchFamily="18" charset="0"/>
              <a:cs typeface="Times New Roman" pitchFamily="18" charset="0"/>
            </a:endParaRPr>
          </a:p>
          <a:p>
            <a:pPr lvl="1" eaLnBrk="1" hangingPunct="1">
              <a:lnSpc>
                <a:spcPct val="90000"/>
              </a:lnSpc>
              <a:buFont typeface="Wingdings" pitchFamily="2" charset="2"/>
              <a:buNone/>
            </a:pPr>
            <a:endParaRPr lang="en-US" sz="3200" smtClean="0"/>
          </a:p>
        </p:txBody>
      </p:sp>
      <p:sp>
        <p:nvSpPr>
          <p:cNvPr id="92165" name="Text Box 5"/>
          <p:cNvSpPr txBox="1">
            <a:spLocks noChangeArrowheads="1"/>
          </p:cNvSpPr>
          <p:nvPr/>
        </p:nvSpPr>
        <p:spPr bwMode="auto">
          <a:xfrm>
            <a:off x="1965325" y="5373688"/>
            <a:ext cx="184150" cy="457200"/>
          </a:xfrm>
          <a:prstGeom prst="rect">
            <a:avLst/>
          </a:prstGeom>
          <a:noFill/>
          <a:ln w="38100">
            <a:noFill/>
            <a:miter lim="800000"/>
            <a:headEnd/>
            <a:tailEnd/>
          </a:ln>
        </p:spPr>
        <p:txBody>
          <a:bodyPr wrap="none">
            <a:spAutoFit/>
          </a:bodyPr>
          <a:lstStyle/>
          <a:p>
            <a:endParaRPr lang="en-US"/>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4"/>
          <p:cNvSpPr txBox="1">
            <a:spLocks noChangeArrowheads="1"/>
          </p:cNvSpPr>
          <p:nvPr/>
        </p:nvSpPr>
        <p:spPr bwMode="auto">
          <a:xfrm>
            <a:off x="1403648" y="6453336"/>
            <a:ext cx="993775" cy="268287"/>
          </a:xfrm>
          <a:prstGeom prst="rect">
            <a:avLst/>
          </a:prstGeom>
          <a:noFill/>
          <a:ln w="9525">
            <a:noFill/>
            <a:miter lim="800000"/>
            <a:headEnd/>
            <a:tailEnd/>
          </a:ln>
          <a:effectLst/>
        </p:spPr>
        <p:txBody>
          <a:bodyPr wrap="none">
            <a:spAutoFit/>
          </a:bodyPr>
          <a:lstStyle/>
          <a:p>
            <a:r>
              <a:rPr lang="en-US" altLang="en-US" sz="1000" dirty="0">
                <a:solidFill>
                  <a:srgbClr val="FFFF00"/>
                </a:solidFill>
                <a:latin typeface="Comic Sans MS" pitchFamily="66" charset="0"/>
              </a:rPr>
              <a:t>Martin Miller</a:t>
            </a:r>
          </a:p>
        </p:txBody>
      </p:sp>
      <p:sp>
        <p:nvSpPr>
          <p:cNvPr id="6" name="Rectangle 1026"/>
          <p:cNvSpPr>
            <a:spLocks noGrp="1" noChangeArrowheads="1"/>
          </p:cNvSpPr>
          <p:nvPr>
            <p:ph type="title"/>
          </p:nvPr>
        </p:nvSpPr>
        <p:spPr>
          <a:xfrm>
            <a:off x="2699792" y="169475"/>
            <a:ext cx="4608512" cy="687387"/>
          </a:xfrm>
          <a:noFill/>
          <a:ln/>
        </p:spPr>
        <p:txBody>
          <a:bodyPr>
            <a:normAutofit fontScale="90000"/>
          </a:bodyPr>
          <a:lstStyle/>
          <a:p>
            <a:pPr>
              <a:lnSpc>
                <a:spcPct val="95000"/>
              </a:lnSpc>
            </a:pPr>
            <a:r>
              <a:rPr lang="en-US" sz="4800" dirty="0">
                <a:latin typeface="Arial" panose="020B0604020202020204" pitchFamily="34" charset="0"/>
                <a:cs typeface="Arial" panose="020B0604020202020204" pitchFamily="34" charset="0"/>
              </a:rPr>
              <a:t>Glacial </a:t>
            </a:r>
            <a:r>
              <a:rPr lang="en-US" sz="4800" dirty="0" smtClean="0">
                <a:latin typeface="Arial" panose="020B0604020202020204" pitchFamily="34" charset="0"/>
                <a:cs typeface="Arial" panose="020B0604020202020204" pitchFamily="34" charset="0"/>
              </a:rPr>
              <a:t>Deposits</a:t>
            </a:r>
            <a:endParaRPr lang="en-US" sz="4800" dirty="0">
              <a:latin typeface="Arial" panose="020B0604020202020204" pitchFamily="34" charset="0"/>
              <a:cs typeface="Arial" panose="020B0604020202020204" pitchFamily="34" charset="0"/>
            </a:endParaRPr>
          </a:p>
        </p:txBody>
      </p:sp>
      <p:pic>
        <p:nvPicPr>
          <p:cNvPr id="7" name="Picture 6" descr="moraine_till_svalbard.jpg"/>
          <p:cNvPicPr>
            <a:picLocks noChangeAspect="1"/>
          </p:cNvPicPr>
          <p:nvPr/>
        </p:nvPicPr>
        <p:blipFill>
          <a:blip r:embed="rId2" cstate="print"/>
          <a:stretch>
            <a:fillRect/>
          </a:stretch>
        </p:blipFill>
        <p:spPr>
          <a:xfrm>
            <a:off x="179512" y="2132856"/>
            <a:ext cx="3748075" cy="2486222"/>
          </a:xfrm>
          <a:prstGeom prst="rect">
            <a:avLst/>
          </a:prstGeom>
        </p:spPr>
      </p:pic>
      <p:sp>
        <p:nvSpPr>
          <p:cNvPr id="8" name="Rectangle 1026"/>
          <p:cNvSpPr txBox="1">
            <a:spLocks noChangeArrowheads="1"/>
          </p:cNvSpPr>
          <p:nvPr/>
        </p:nvSpPr>
        <p:spPr>
          <a:xfrm>
            <a:off x="-180528" y="1556792"/>
            <a:ext cx="4608512" cy="687387"/>
          </a:xfrm>
          <a:prstGeom prst="rect">
            <a:avLst/>
          </a:prstGeom>
          <a:noFill/>
          <a:ln/>
        </p:spPr>
        <p:txBody>
          <a:bodyPr vert="horz" lIns="91440" tIns="45720" rIns="91440" bIns="45720" rtlCol="0" anchor="ctr">
            <a:normAutofit fontScale="97500"/>
          </a:bodyPr>
          <a:lstStyle/>
          <a:p>
            <a:pPr marL="0" marR="0" lvl="0" indent="0" algn="ctr" defTabSz="914400" rtl="0" eaLnBrk="1" fontAlgn="auto" latinLnBrk="0" hangingPunct="1">
              <a:lnSpc>
                <a:spcPct val="95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Till</a:t>
            </a:r>
            <a:endParaRPr kumimoji="0" lang="en-US" sz="2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10" name="Picture 9" descr="7_1b.jpg"/>
          <p:cNvPicPr>
            <a:picLocks noChangeAspect="1"/>
          </p:cNvPicPr>
          <p:nvPr/>
        </p:nvPicPr>
        <p:blipFill>
          <a:blip r:embed="rId3" cstate="print"/>
          <a:srcRect b="11253"/>
          <a:stretch>
            <a:fillRect/>
          </a:stretch>
        </p:blipFill>
        <p:spPr>
          <a:xfrm>
            <a:off x="4355976" y="2132856"/>
            <a:ext cx="4445000" cy="2592288"/>
          </a:xfrm>
          <a:prstGeom prst="rect">
            <a:avLst/>
          </a:prstGeom>
        </p:spPr>
      </p:pic>
      <p:sp>
        <p:nvSpPr>
          <p:cNvPr id="11" name="Rectangle 1026"/>
          <p:cNvSpPr txBox="1">
            <a:spLocks noChangeArrowheads="1"/>
          </p:cNvSpPr>
          <p:nvPr/>
        </p:nvSpPr>
        <p:spPr>
          <a:xfrm>
            <a:off x="4716016" y="1517477"/>
            <a:ext cx="4608512" cy="687387"/>
          </a:xfrm>
          <a:prstGeom prst="rect">
            <a:avLst/>
          </a:prstGeom>
          <a:noFill/>
          <a:ln/>
        </p:spPr>
        <p:txBody>
          <a:bodyPr vert="horz" lIns="91440" tIns="45720" rIns="91440" bIns="45720" rtlCol="0" anchor="ctr">
            <a:normAutofit fontScale="97500"/>
          </a:bodyPr>
          <a:lstStyle/>
          <a:p>
            <a:pPr marL="0" marR="0" lvl="0" indent="0" algn="ctr" defTabSz="914400" rtl="0" eaLnBrk="1" fontAlgn="auto" latinLnBrk="0" hangingPunct="1">
              <a:lnSpc>
                <a:spcPct val="95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Stratified</a:t>
            </a:r>
            <a:r>
              <a:rPr kumimoji="0" lang="en-US" sz="2400" b="0" i="0" u="none" strike="noStrike" kern="1200" cap="none" spc="0" normalizeH="0" noProof="0" dirty="0" smtClean="0">
                <a:ln>
                  <a:noFill/>
                </a:ln>
                <a:solidFill>
                  <a:schemeClr val="tx1"/>
                </a:solidFill>
                <a:effectLst/>
                <a:uLnTx/>
                <a:uFillTx/>
                <a:latin typeface="Times New Roman" pitchFamily="18" charset="0"/>
                <a:ea typeface="+mj-ea"/>
                <a:cs typeface="Times New Roman" pitchFamily="18" charset="0"/>
              </a:rPr>
              <a:t> drift</a:t>
            </a:r>
            <a:endParaRPr kumimoji="0" lang="en-US" sz="2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26"/>
          <p:cNvSpPr>
            <a:spLocks noGrp="1" noChangeArrowheads="1"/>
          </p:cNvSpPr>
          <p:nvPr>
            <p:ph type="title"/>
          </p:nvPr>
        </p:nvSpPr>
        <p:spPr>
          <a:xfrm>
            <a:off x="683568" y="169475"/>
            <a:ext cx="8208912" cy="687387"/>
          </a:xfrm>
          <a:noFill/>
          <a:ln/>
        </p:spPr>
        <p:txBody>
          <a:bodyPr>
            <a:normAutofit fontScale="90000"/>
          </a:bodyPr>
          <a:lstStyle/>
          <a:p>
            <a:pPr>
              <a:lnSpc>
                <a:spcPct val="95000"/>
              </a:lnSpc>
            </a:pPr>
            <a:r>
              <a:rPr lang="en-US" sz="4800" dirty="0" smtClean="0">
                <a:latin typeface="Arial" panose="020B0604020202020204" pitchFamily="34" charset="0"/>
                <a:cs typeface="Arial" panose="020B0604020202020204" pitchFamily="34" charset="0"/>
              </a:rPr>
              <a:t>Landforms by Glacial Deposits</a:t>
            </a:r>
            <a:endParaRPr lang="en-US" sz="4800" dirty="0">
              <a:latin typeface="Arial" panose="020B0604020202020204" pitchFamily="34" charset="0"/>
              <a:cs typeface="Arial" panose="020B0604020202020204" pitchFamily="34" charset="0"/>
            </a:endParaRPr>
          </a:p>
        </p:txBody>
      </p:sp>
      <p:sp>
        <p:nvSpPr>
          <p:cNvPr id="11" name="Rectangle 1027"/>
          <p:cNvSpPr txBox="1">
            <a:spLocks noChangeArrowheads="1"/>
          </p:cNvSpPr>
          <p:nvPr/>
        </p:nvSpPr>
        <p:spPr bwMode="auto">
          <a:xfrm>
            <a:off x="683568" y="1052736"/>
            <a:ext cx="6923161" cy="4963410"/>
          </a:xfrm>
          <a:prstGeom prst="rect">
            <a:avLst/>
          </a:prstGeom>
          <a:noFill/>
          <a:ln w="12700">
            <a:miter lim="800000"/>
            <a:headEnd/>
            <a:tailEnd/>
          </a:ln>
        </p:spPr>
        <p:txBody>
          <a:bodyPr vert="horz" wrap="square" lIns="63500" tIns="25400" rIns="63500" bIns="2540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ct val="0"/>
              </a:spcBef>
              <a:buFontTx/>
              <a:buNone/>
              <a:tabLst>
                <a:tab pos="3733800" algn="l"/>
              </a:tabLst>
            </a:pPr>
            <a:r>
              <a:rPr lang="en-US" sz="2800" b="1" dirty="0" smtClean="0">
                <a:latin typeface="Arial" panose="020B0604020202020204" pitchFamily="34" charset="0"/>
                <a:cs typeface="Arial" panose="020B0604020202020204" pitchFamily="34" charset="0"/>
              </a:rPr>
              <a:t>Moraine</a:t>
            </a:r>
          </a:p>
          <a:p>
            <a:pPr>
              <a:lnSpc>
                <a:spcPct val="95000"/>
              </a:lnSpc>
              <a:spcBef>
                <a:spcPct val="0"/>
              </a:spcBef>
              <a:buFontTx/>
              <a:buNone/>
              <a:tabLst>
                <a:tab pos="3733800" algn="l"/>
              </a:tabLst>
            </a:pPr>
            <a:endParaRPr lang="en-US" sz="2800" dirty="0">
              <a:latin typeface="Arial" panose="020B0604020202020204" pitchFamily="34" charset="0"/>
              <a:cs typeface="Arial" panose="020B0604020202020204" pitchFamily="34" charset="0"/>
            </a:endParaRPr>
          </a:p>
          <a:p>
            <a:pPr>
              <a:lnSpc>
                <a:spcPct val="95000"/>
              </a:lnSpc>
              <a:spcBef>
                <a:spcPct val="0"/>
              </a:spcBef>
              <a:tabLst>
                <a:tab pos="3733800" algn="l"/>
              </a:tabLst>
            </a:pPr>
            <a:r>
              <a:rPr lang="en-US" sz="2800" dirty="0" smtClean="0">
                <a:latin typeface="Arial" panose="020B0604020202020204" pitchFamily="34" charset="0"/>
                <a:cs typeface="Arial" panose="020B0604020202020204" pitchFamily="34" charset="0"/>
              </a:rPr>
              <a:t>Accumulation of till deposited</a:t>
            </a:r>
          </a:p>
          <a:p>
            <a:pPr>
              <a:lnSpc>
                <a:spcPct val="95000"/>
              </a:lnSpc>
              <a:spcBef>
                <a:spcPct val="0"/>
              </a:spcBef>
              <a:buFontTx/>
              <a:buNone/>
              <a:tabLst>
                <a:tab pos="3733800" algn="l"/>
              </a:tabLst>
            </a:pPr>
            <a:endParaRPr lang="en-US" sz="2800" dirty="0">
              <a:latin typeface="Arial" panose="020B0604020202020204" pitchFamily="34" charset="0"/>
              <a:cs typeface="Arial" panose="020B0604020202020204" pitchFamily="34" charset="0"/>
            </a:endParaRPr>
          </a:p>
          <a:p>
            <a:pPr>
              <a:lnSpc>
                <a:spcPct val="95000"/>
              </a:lnSpc>
              <a:spcBef>
                <a:spcPct val="0"/>
              </a:spcBef>
              <a:tabLst>
                <a:tab pos="3733800" algn="l"/>
              </a:tabLst>
            </a:pPr>
            <a:r>
              <a:rPr lang="en-US" sz="2800" dirty="0" smtClean="0">
                <a:latin typeface="Arial" panose="020B0604020202020204" pitchFamily="34" charset="0"/>
                <a:cs typeface="Arial" panose="020B0604020202020204" pitchFamily="34" charset="0"/>
              </a:rPr>
              <a:t>Based on the locations, characterised by several types.</a:t>
            </a:r>
          </a:p>
          <a:p>
            <a:pPr>
              <a:lnSpc>
                <a:spcPct val="95000"/>
              </a:lnSpc>
              <a:spcBef>
                <a:spcPct val="0"/>
              </a:spcBef>
              <a:tabLst>
                <a:tab pos="3733800" algn="l"/>
              </a:tabLst>
            </a:pPr>
            <a:endParaRPr lang="en-US" sz="2800" dirty="0" smtClean="0">
              <a:latin typeface="Arial" panose="020B0604020202020204" pitchFamily="34" charset="0"/>
              <a:cs typeface="Arial" panose="020B0604020202020204" pitchFamily="34" charset="0"/>
            </a:endParaRPr>
          </a:p>
          <a:p>
            <a:pPr>
              <a:lnSpc>
                <a:spcPct val="95000"/>
              </a:lnSpc>
              <a:spcBef>
                <a:spcPct val="0"/>
              </a:spcBef>
              <a:buNone/>
              <a:tabLst>
                <a:tab pos="3733800" algn="l"/>
              </a:tabLst>
            </a:pPr>
            <a:r>
              <a:rPr lang="en-US" sz="2800" dirty="0" smtClean="0">
                <a:latin typeface="Arial" panose="020B0604020202020204" pitchFamily="34" charset="0"/>
                <a:cs typeface="Arial" panose="020B0604020202020204" pitchFamily="34" charset="0"/>
              </a:rPr>
              <a:t>                  - End moraine</a:t>
            </a:r>
          </a:p>
          <a:p>
            <a:pPr>
              <a:lnSpc>
                <a:spcPct val="95000"/>
              </a:lnSpc>
              <a:spcBef>
                <a:spcPct val="0"/>
              </a:spcBef>
              <a:buNone/>
              <a:tabLst>
                <a:tab pos="3733800" algn="l"/>
              </a:tabLst>
            </a:pPr>
            <a:endParaRPr lang="en-US" sz="2800" dirty="0" smtClean="0">
              <a:latin typeface="Arial" panose="020B0604020202020204" pitchFamily="34" charset="0"/>
              <a:cs typeface="Arial" panose="020B0604020202020204" pitchFamily="34" charset="0"/>
            </a:endParaRPr>
          </a:p>
          <a:p>
            <a:pPr>
              <a:lnSpc>
                <a:spcPct val="95000"/>
              </a:lnSpc>
              <a:spcBef>
                <a:spcPct val="0"/>
              </a:spcBef>
              <a:buNone/>
              <a:tabLst>
                <a:tab pos="3733800" algn="l"/>
              </a:tabLst>
            </a:pPr>
            <a:r>
              <a:rPr lang="en-US" sz="2800" dirty="0" smtClean="0">
                <a:latin typeface="Arial" panose="020B0604020202020204" pitchFamily="34" charset="0"/>
                <a:cs typeface="Arial" panose="020B0604020202020204" pitchFamily="34" charset="0"/>
              </a:rPr>
              <a:t>                  - lateral moraine</a:t>
            </a:r>
          </a:p>
          <a:p>
            <a:pPr>
              <a:lnSpc>
                <a:spcPct val="95000"/>
              </a:lnSpc>
              <a:spcBef>
                <a:spcPct val="0"/>
              </a:spcBef>
              <a:buNone/>
              <a:tabLst>
                <a:tab pos="3733800" algn="l"/>
              </a:tabLst>
            </a:pPr>
            <a:endParaRPr lang="en-US" sz="2800" dirty="0" smtClean="0">
              <a:latin typeface="Arial" panose="020B0604020202020204" pitchFamily="34" charset="0"/>
              <a:cs typeface="Arial" panose="020B0604020202020204" pitchFamily="34" charset="0"/>
            </a:endParaRPr>
          </a:p>
          <a:p>
            <a:pPr>
              <a:lnSpc>
                <a:spcPct val="95000"/>
              </a:lnSpc>
              <a:spcBef>
                <a:spcPct val="0"/>
              </a:spcBef>
              <a:buNone/>
              <a:tabLst>
                <a:tab pos="3733800" algn="l"/>
              </a:tabLst>
            </a:pPr>
            <a:r>
              <a:rPr lang="en-US" sz="2800" dirty="0" smtClean="0">
                <a:latin typeface="Arial" panose="020B0604020202020204" pitchFamily="34" charset="0"/>
                <a:cs typeface="Arial" panose="020B0604020202020204" pitchFamily="34" charset="0"/>
              </a:rPr>
              <a:t>                   -medial moraine</a:t>
            </a:r>
          </a:p>
        </p:txBody>
      </p:sp>
    </p:spTree>
    <p:extLst>
      <p:ext uri="{BB962C8B-B14F-4D97-AF65-F5344CB8AC3E}">
        <p14:creationId xmlns:p14="http://schemas.microsoft.com/office/powerpoint/2010/main" xmlns="" val="25687523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descr="figure 15-00.jpg                                               00007F18Macintosh HD                   ABA78158:"/>
          <p:cNvPicPr>
            <a:picLocks noChangeAspect="1" noChangeArrowheads="1"/>
          </p:cNvPicPr>
          <p:nvPr/>
        </p:nvPicPr>
        <p:blipFill>
          <a:blip r:embed="rId2" cstate="print"/>
          <a:srcRect l="1492" t="963" r="1468" b="2335"/>
          <a:stretch>
            <a:fillRect/>
          </a:stretch>
        </p:blipFill>
        <p:spPr bwMode="auto">
          <a:xfrm>
            <a:off x="228600" y="46038"/>
            <a:ext cx="8686800" cy="6811962"/>
          </a:xfrm>
          <a:prstGeom prst="rect">
            <a:avLst/>
          </a:prstGeom>
          <a:noFill/>
        </p:spPr>
      </p:pic>
      <p:sp>
        <p:nvSpPr>
          <p:cNvPr id="78853" name="Text Box 5"/>
          <p:cNvSpPr txBox="1">
            <a:spLocks noChangeArrowheads="1"/>
          </p:cNvSpPr>
          <p:nvPr/>
        </p:nvSpPr>
        <p:spPr bwMode="auto">
          <a:xfrm>
            <a:off x="0" y="6513513"/>
            <a:ext cx="2282825" cy="268287"/>
          </a:xfrm>
          <a:prstGeom prst="rect">
            <a:avLst/>
          </a:prstGeom>
          <a:noFill/>
          <a:ln w="9525">
            <a:noFill/>
            <a:miter lim="800000"/>
            <a:headEnd/>
            <a:tailEnd/>
          </a:ln>
          <a:effectLst/>
        </p:spPr>
        <p:txBody>
          <a:bodyPr wrap="none">
            <a:spAutoFit/>
          </a:bodyPr>
          <a:lstStyle/>
          <a:p>
            <a:r>
              <a:rPr lang="en-US" altLang="en-US" sz="1000">
                <a:solidFill>
                  <a:srgbClr val="FFFF00"/>
                </a:solidFill>
                <a:latin typeface="Comic Sans MS" pitchFamily="66" charset="0"/>
              </a:rPr>
              <a:t>Stephen J. Krasemann/DRK Photo</a:t>
            </a:r>
          </a:p>
        </p:txBody>
      </p:sp>
      <p:sp>
        <p:nvSpPr>
          <p:cNvPr id="78854" name="Text Box 6"/>
          <p:cNvSpPr txBox="1">
            <a:spLocks noChangeArrowheads="1"/>
          </p:cNvSpPr>
          <p:nvPr/>
        </p:nvSpPr>
        <p:spPr bwMode="auto">
          <a:xfrm>
            <a:off x="3592513" y="3368675"/>
            <a:ext cx="1522412" cy="822325"/>
          </a:xfrm>
          <a:prstGeom prst="rect">
            <a:avLst/>
          </a:prstGeom>
          <a:noFill/>
          <a:ln w="9525">
            <a:noFill/>
            <a:miter lim="800000"/>
            <a:headEnd/>
            <a:tailEnd/>
          </a:ln>
          <a:effectLst/>
        </p:spPr>
        <p:txBody>
          <a:bodyPr wrap="none">
            <a:spAutoFit/>
          </a:bodyPr>
          <a:lstStyle/>
          <a:p>
            <a:pPr algn="ctr"/>
            <a:r>
              <a:rPr lang="en-US" altLang="en-US">
                <a:solidFill>
                  <a:srgbClr val="FFFF00"/>
                </a:solidFill>
              </a:rPr>
              <a:t>Lateral</a:t>
            </a:r>
          </a:p>
          <a:p>
            <a:pPr algn="ctr"/>
            <a:r>
              <a:rPr lang="en-US" altLang="en-US">
                <a:solidFill>
                  <a:srgbClr val="FFFF00"/>
                </a:solidFill>
              </a:rPr>
              <a:t>Moraines</a:t>
            </a:r>
          </a:p>
        </p:txBody>
      </p:sp>
      <p:sp>
        <p:nvSpPr>
          <p:cNvPr id="78858" name="Line 10"/>
          <p:cNvSpPr>
            <a:spLocks noChangeShapeType="1"/>
          </p:cNvSpPr>
          <p:nvPr/>
        </p:nvSpPr>
        <p:spPr bwMode="auto">
          <a:xfrm flipH="1" flipV="1">
            <a:off x="2895600" y="3657600"/>
            <a:ext cx="762000" cy="304800"/>
          </a:xfrm>
          <a:prstGeom prst="line">
            <a:avLst/>
          </a:prstGeom>
          <a:noFill/>
          <a:ln w="38100">
            <a:solidFill>
              <a:srgbClr val="FFFF00"/>
            </a:solidFill>
            <a:round/>
            <a:headEnd/>
            <a:tailEnd type="triangle" w="med" len="med"/>
          </a:ln>
          <a:effectLst/>
        </p:spPr>
        <p:txBody>
          <a:bodyPr wrap="none" anchor="ctr"/>
          <a:lstStyle/>
          <a:p>
            <a:endParaRPr lang="en-IN"/>
          </a:p>
        </p:txBody>
      </p:sp>
      <p:sp>
        <p:nvSpPr>
          <p:cNvPr id="78859" name="Line 11"/>
          <p:cNvSpPr>
            <a:spLocks noChangeShapeType="1"/>
          </p:cNvSpPr>
          <p:nvPr/>
        </p:nvSpPr>
        <p:spPr bwMode="auto">
          <a:xfrm flipH="1">
            <a:off x="1905000" y="4038600"/>
            <a:ext cx="1676400" cy="152400"/>
          </a:xfrm>
          <a:prstGeom prst="line">
            <a:avLst/>
          </a:prstGeom>
          <a:noFill/>
          <a:ln w="38100">
            <a:solidFill>
              <a:srgbClr val="FFFF00"/>
            </a:solidFill>
            <a:round/>
            <a:headEnd/>
            <a:tailEnd type="triangle" w="med" len="med"/>
          </a:ln>
          <a:effectLst/>
        </p:spPr>
        <p:txBody>
          <a:bodyPr wrap="none" anchor="ctr"/>
          <a:lstStyle/>
          <a:p>
            <a:endParaRPr lang="en-IN"/>
          </a:p>
        </p:txBody>
      </p:sp>
    </p:spTree>
    <p:extLst>
      <p:ext uri="{BB962C8B-B14F-4D97-AF65-F5344CB8AC3E}">
        <p14:creationId xmlns:p14="http://schemas.microsoft.com/office/powerpoint/2010/main" xmlns="" val="20658195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0"/>
            <a:ext cx="4800600" cy="868363"/>
          </a:xfrm>
        </p:spPr>
        <p:txBody>
          <a:bodyPr/>
          <a:lstStyle/>
          <a:p>
            <a:pPr algn="l"/>
            <a:r>
              <a:rPr lang="en-US" sz="2800" b="1" smtClean="0">
                <a:latin typeface="Times New Roman" pitchFamily="18" charset="0"/>
                <a:cs typeface="Times New Roman" pitchFamily="18" charset="0"/>
              </a:rPr>
              <a:t>Indicator Facies</a:t>
            </a:r>
          </a:p>
        </p:txBody>
      </p:sp>
      <p:sp>
        <p:nvSpPr>
          <p:cNvPr id="50179" name="Content Placeholder 2"/>
          <p:cNvSpPr>
            <a:spLocks noGrp="1"/>
          </p:cNvSpPr>
          <p:nvPr>
            <p:ph idx="1"/>
          </p:nvPr>
        </p:nvSpPr>
        <p:spPr>
          <a:xfrm>
            <a:off x="188913" y="1219200"/>
            <a:ext cx="8229600" cy="5638800"/>
          </a:xfrm>
        </p:spPr>
        <p:txBody>
          <a:bodyPr/>
          <a:lstStyle/>
          <a:p>
            <a:pPr algn="just">
              <a:lnSpc>
                <a:spcPct val="150000"/>
              </a:lnSpc>
              <a:buFont typeface="Wingdings" pitchFamily="2" charset="2"/>
              <a:buChar char="Ø"/>
            </a:pPr>
            <a:endParaRPr lang="en-US" sz="2400" dirty="0" smtClean="0">
              <a:latin typeface="Times New Roman" pitchFamily="18" charset="0"/>
              <a:cs typeface="Times New Roman" pitchFamily="18" charset="0"/>
            </a:endParaRPr>
          </a:p>
          <a:p>
            <a:pPr algn="just">
              <a:lnSpc>
                <a:spcPct val="150000"/>
              </a:lnSpc>
              <a:buFont typeface="Wingdings" pitchFamily="2" charset="2"/>
              <a:buChar char="Ø"/>
            </a:pPr>
            <a:r>
              <a:rPr lang="en-US" sz="2400" b="1" dirty="0" smtClean="0">
                <a:latin typeface="Times New Roman" pitchFamily="18" charset="0"/>
                <a:cs typeface="Times New Roman" pitchFamily="18" charset="0"/>
              </a:rPr>
              <a:t>Dropstones:</a:t>
            </a:r>
            <a:r>
              <a:rPr lang="en-US" sz="2400" dirty="0" smtClean="0">
                <a:latin typeface="Times New Roman" pitchFamily="18" charset="0"/>
                <a:cs typeface="Times New Roman" pitchFamily="18" charset="0"/>
              </a:rPr>
              <a:t>  Good indicator of glacial lacustrine/-marine environments where ice rafted debris was deposited as </a:t>
            </a:r>
            <a:r>
              <a:rPr lang="en-US" sz="2400" dirty="0" err="1" smtClean="0">
                <a:latin typeface="Times New Roman" pitchFamily="18" charset="0"/>
                <a:cs typeface="Times New Roman" pitchFamily="18" charset="0"/>
              </a:rPr>
              <a:t>dropstones</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Content Placeholder 7" descr="Ch1-19.jpg"/>
          <p:cNvPicPr>
            <a:picLocks noGrp="1" noChangeAspect="1"/>
          </p:cNvPicPr>
          <p:nvPr>
            <p:ph idx="1"/>
          </p:nvPr>
        </p:nvPicPr>
        <p:blipFill>
          <a:blip r:embed="rId3" cstate="print"/>
          <a:srcRect/>
          <a:stretch>
            <a:fillRect/>
          </a:stretch>
        </p:blipFill>
        <p:spPr>
          <a:xfrm>
            <a:off x="2819400" y="1676400"/>
            <a:ext cx="6705600" cy="5181600"/>
          </a:xfrm>
        </p:spPr>
      </p:pic>
      <p:sp>
        <p:nvSpPr>
          <p:cNvPr id="10" name="TextBox 9"/>
          <p:cNvSpPr txBox="1"/>
          <p:nvPr/>
        </p:nvSpPr>
        <p:spPr>
          <a:xfrm>
            <a:off x="0" y="0"/>
            <a:ext cx="3505200" cy="1076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fontAlgn="auto">
              <a:spcBef>
                <a:spcPts val="0"/>
              </a:spcBef>
              <a:spcAft>
                <a:spcPts val="0"/>
              </a:spcAft>
              <a:defRPr/>
            </a:pPr>
            <a:r>
              <a:rPr lang="en-US" sz="3200" b="1" dirty="0">
                <a:latin typeface="Andalus" pitchFamily="2" charset="-78"/>
                <a:cs typeface="Andalus" pitchFamily="2" charset="-78"/>
              </a:rPr>
              <a:t>How we know it’s a dropstone</a:t>
            </a:r>
            <a:r>
              <a:rPr lang="en-US" sz="3200" b="1" dirty="0">
                <a:latin typeface="Bell MT" pitchFamily="18" charset="0"/>
                <a:cs typeface="Andalus" pitchFamily="2" charset="-78"/>
              </a:rPr>
              <a:t>:</a:t>
            </a:r>
            <a:endParaRPr lang="en-US" sz="3200" b="1" dirty="0">
              <a:latin typeface="Andalus" pitchFamily="2" charset="-78"/>
              <a:cs typeface="Andalus" pitchFamily="2" charset="-78"/>
            </a:endParaRPr>
          </a:p>
        </p:txBody>
      </p:sp>
      <p:cxnSp>
        <p:nvCxnSpPr>
          <p:cNvPr id="12" name="Straight Arrow Connector 11"/>
          <p:cNvCxnSpPr/>
          <p:nvPr/>
        </p:nvCxnSpPr>
        <p:spPr>
          <a:xfrm>
            <a:off x="2286000" y="4267200"/>
            <a:ext cx="2971800" cy="304800"/>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1205" name="TextBox 16"/>
          <p:cNvSpPr txBox="1">
            <a:spLocks noChangeArrowheads="1"/>
          </p:cNvSpPr>
          <p:nvPr/>
        </p:nvSpPr>
        <p:spPr bwMode="auto">
          <a:xfrm>
            <a:off x="-152400" y="3505200"/>
            <a:ext cx="2971800" cy="1006475"/>
          </a:xfrm>
          <a:prstGeom prst="rect">
            <a:avLst/>
          </a:prstGeom>
          <a:noFill/>
          <a:ln w="9525">
            <a:noFill/>
            <a:miter lim="800000"/>
            <a:headEnd/>
            <a:tailEnd/>
          </a:ln>
        </p:spPr>
        <p:txBody>
          <a:bodyPr>
            <a:spAutoFit/>
          </a:bodyPr>
          <a:lstStyle/>
          <a:p>
            <a:pPr algn="ctr"/>
            <a:r>
              <a:rPr lang="en-US" sz="2000">
                <a:latin typeface="Times New Roman" pitchFamily="18" charset="0"/>
                <a:ea typeface="Andalus"/>
                <a:cs typeface="Times New Roman" pitchFamily="18" charset="0"/>
              </a:rPr>
              <a:t>Deformation/penetration  of laminated sediment at bottom contact</a:t>
            </a:r>
            <a:r>
              <a:rPr lang="en-US" sz="2000">
                <a:latin typeface="Andalus"/>
                <a:ea typeface="Andalus"/>
                <a:cs typeface="Times New Roman" pitchFamily="18" charset="0"/>
              </a:rPr>
              <a:t>.</a:t>
            </a:r>
          </a:p>
        </p:txBody>
      </p:sp>
      <p:sp>
        <p:nvSpPr>
          <p:cNvPr id="51206" name="TextBox 5"/>
          <p:cNvSpPr txBox="1">
            <a:spLocks noChangeArrowheads="1"/>
          </p:cNvSpPr>
          <p:nvPr/>
        </p:nvSpPr>
        <p:spPr bwMode="auto">
          <a:xfrm>
            <a:off x="5334000" y="457200"/>
            <a:ext cx="2590800" cy="708025"/>
          </a:xfrm>
          <a:prstGeom prst="rect">
            <a:avLst/>
          </a:prstGeom>
          <a:noFill/>
          <a:ln w="9525">
            <a:noFill/>
            <a:miter lim="800000"/>
            <a:headEnd/>
            <a:tailEnd/>
          </a:ln>
        </p:spPr>
        <p:txBody>
          <a:bodyPr>
            <a:spAutoFit/>
          </a:bodyPr>
          <a:lstStyle/>
          <a:p>
            <a:pPr algn="ctr"/>
            <a:r>
              <a:rPr lang="en-US" sz="2000">
                <a:latin typeface="Andalus"/>
                <a:ea typeface="Andalus"/>
                <a:cs typeface="Andalus"/>
              </a:rPr>
              <a:t>“</a:t>
            </a:r>
            <a:r>
              <a:rPr lang="en-US" sz="2000">
                <a:latin typeface="Times New Roman" pitchFamily="18" charset="0"/>
                <a:ea typeface="Andalus"/>
                <a:cs typeface="Times New Roman" pitchFamily="18" charset="0"/>
              </a:rPr>
              <a:t>On-lap” of sediment at top contact</a:t>
            </a:r>
          </a:p>
        </p:txBody>
      </p:sp>
      <p:cxnSp>
        <p:nvCxnSpPr>
          <p:cNvPr id="9" name="Straight Arrow Connector 8"/>
          <p:cNvCxnSpPr/>
          <p:nvPr/>
        </p:nvCxnSpPr>
        <p:spPr>
          <a:xfrm rot="16200000" flipH="1">
            <a:off x="6324600" y="1828800"/>
            <a:ext cx="1752600" cy="228600"/>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cstate="print"/>
          <a:srcRect/>
          <a:stretch>
            <a:fillRect/>
          </a:stretch>
        </p:blipFill>
        <p:spPr bwMode="auto">
          <a:xfrm>
            <a:off x="685800" y="762000"/>
            <a:ext cx="3886200" cy="5791200"/>
          </a:xfrm>
          <a:prstGeom prst="rect">
            <a:avLst/>
          </a:prstGeom>
          <a:noFill/>
          <a:ln w="38100">
            <a:solidFill>
              <a:srgbClr val="0000FF"/>
            </a:solidFill>
            <a:miter lim="800000"/>
            <a:headEnd/>
            <a:tailEnd/>
          </a:ln>
        </p:spPr>
      </p:pic>
      <p:pic>
        <p:nvPicPr>
          <p:cNvPr id="52227" name="Picture 3"/>
          <p:cNvPicPr>
            <a:picLocks noChangeAspect="1" noChangeArrowheads="1"/>
          </p:cNvPicPr>
          <p:nvPr/>
        </p:nvPicPr>
        <p:blipFill>
          <a:blip r:embed="rId4" cstate="print"/>
          <a:srcRect/>
          <a:stretch>
            <a:fillRect/>
          </a:stretch>
        </p:blipFill>
        <p:spPr bwMode="auto">
          <a:xfrm>
            <a:off x="4876800" y="762000"/>
            <a:ext cx="3657600" cy="5791200"/>
          </a:xfrm>
          <a:prstGeom prst="rect">
            <a:avLst/>
          </a:prstGeom>
          <a:noFill/>
          <a:ln w="38100">
            <a:solidFill>
              <a:srgbClr val="0000FF"/>
            </a:solidFill>
            <a:miter lim="800000"/>
            <a:headEnd/>
            <a:tailEnd/>
          </a:ln>
        </p:spPr>
      </p:pic>
      <p:sp>
        <p:nvSpPr>
          <p:cNvPr id="304132" name="Text Box 4"/>
          <p:cNvSpPr txBox="1">
            <a:spLocks noChangeArrowheads="1"/>
          </p:cNvSpPr>
          <p:nvPr/>
        </p:nvSpPr>
        <p:spPr bwMode="auto">
          <a:xfrm>
            <a:off x="76200" y="90488"/>
            <a:ext cx="8915400" cy="519112"/>
          </a:xfrm>
          <a:prstGeom prst="rect">
            <a:avLst/>
          </a:prstGeom>
          <a:noFill/>
          <a:ln w="9525">
            <a:noFill/>
            <a:miter lim="800000"/>
            <a:headEnd/>
            <a:tailEnd/>
          </a:ln>
          <a:effectLst/>
        </p:spPr>
        <p:txBody>
          <a:bodyPr>
            <a:spAutoFit/>
          </a:bodyPr>
          <a:lstStyle/>
          <a:p>
            <a:pPr algn="ctr">
              <a:defRPr/>
            </a:pPr>
            <a:r>
              <a:rPr lang="en-US" sz="2800" b="1">
                <a:solidFill>
                  <a:srgbClr val="0000FF"/>
                </a:solidFill>
                <a:effectLst>
                  <a:outerShdw blurRad="38100" dist="38100" dir="2700000" algn="tl">
                    <a:srgbClr val="000000"/>
                  </a:outerShdw>
                </a:effectLst>
              </a:rPr>
              <a:t>…. IN MARINE SEDIMENT ARCHIVES</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ext Box 2"/>
          <p:cNvSpPr txBox="1">
            <a:spLocks noChangeArrowheads="1"/>
          </p:cNvSpPr>
          <p:nvPr/>
        </p:nvSpPr>
        <p:spPr bwMode="auto">
          <a:xfrm>
            <a:off x="228600" y="182563"/>
            <a:ext cx="8686800" cy="579437"/>
          </a:xfrm>
          <a:prstGeom prst="rect">
            <a:avLst/>
          </a:prstGeom>
          <a:noFill/>
          <a:ln w="9525">
            <a:noFill/>
            <a:miter lim="800000"/>
            <a:headEnd/>
            <a:tailEnd/>
          </a:ln>
          <a:effectLst/>
        </p:spPr>
        <p:txBody>
          <a:bodyPr>
            <a:spAutoFit/>
          </a:bodyPr>
          <a:lstStyle/>
          <a:p>
            <a:pPr algn="ctr">
              <a:defRPr/>
            </a:pPr>
            <a:r>
              <a:rPr lang="en-US" sz="3200" b="1">
                <a:solidFill>
                  <a:srgbClr val="0000FF"/>
                </a:solidFill>
                <a:effectLst>
                  <a:outerShdw blurRad="38100" dist="38100" dir="2700000" algn="tl">
                    <a:srgbClr val="000000"/>
                  </a:outerShdw>
                </a:effectLst>
              </a:rPr>
              <a:t>Transport of ice-rafted debris (IRD)</a:t>
            </a:r>
          </a:p>
        </p:txBody>
      </p:sp>
      <p:pic>
        <p:nvPicPr>
          <p:cNvPr id="53251" name="Picture 3"/>
          <p:cNvPicPr>
            <a:picLocks noChangeAspect="1" noChangeArrowheads="1"/>
          </p:cNvPicPr>
          <p:nvPr/>
        </p:nvPicPr>
        <p:blipFill>
          <a:blip r:embed="rId3" cstate="print"/>
          <a:srcRect l="5624" t="2681" r="5624" b="2681"/>
          <a:stretch>
            <a:fillRect/>
          </a:stretch>
        </p:blipFill>
        <p:spPr bwMode="auto">
          <a:xfrm>
            <a:off x="381000" y="838200"/>
            <a:ext cx="8440738" cy="5780088"/>
          </a:xfrm>
          <a:prstGeom prst="rect">
            <a:avLst/>
          </a:prstGeom>
          <a:noFill/>
          <a:ln w="38100">
            <a:solidFill>
              <a:srgbClr val="0000FF"/>
            </a:solidFill>
            <a:miter lim="800000"/>
            <a:headEnd/>
            <a:tailEnd/>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cstate="print"/>
          <a:srcRect/>
          <a:stretch>
            <a:fillRect/>
          </a:stretch>
        </p:blipFill>
        <p:spPr bwMode="auto">
          <a:xfrm>
            <a:off x="3886200" y="838200"/>
            <a:ext cx="5029200" cy="3352800"/>
          </a:xfrm>
          <a:prstGeom prst="rect">
            <a:avLst/>
          </a:prstGeom>
          <a:noFill/>
          <a:ln w="38100">
            <a:solidFill>
              <a:srgbClr val="0000FF"/>
            </a:solidFill>
            <a:miter lim="800000"/>
            <a:headEnd/>
            <a:tailEnd/>
          </a:ln>
        </p:spPr>
      </p:pic>
      <p:pic>
        <p:nvPicPr>
          <p:cNvPr id="54275" name="Picture 4"/>
          <p:cNvPicPr>
            <a:picLocks noChangeAspect="1" noChangeArrowheads="1"/>
          </p:cNvPicPr>
          <p:nvPr/>
        </p:nvPicPr>
        <p:blipFill>
          <a:blip r:embed="rId4" cstate="print"/>
          <a:srcRect/>
          <a:stretch>
            <a:fillRect/>
          </a:stretch>
        </p:blipFill>
        <p:spPr bwMode="auto">
          <a:xfrm>
            <a:off x="228600" y="2895600"/>
            <a:ext cx="4495800" cy="3844925"/>
          </a:xfrm>
          <a:prstGeom prst="rect">
            <a:avLst/>
          </a:prstGeom>
          <a:noFill/>
          <a:ln w="38100">
            <a:solidFill>
              <a:srgbClr val="0000FF"/>
            </a:solidFill>
            <a:miter lim="800000"/>
            <a:headEnd/>
            <a:tailEnd/>
          </a:ln>
        </p:spPr>
      </p:pic>
      <p:grpSp>
        <p:nvGrpSpPr>
          <p:cNvPr id="2" name="Group 5"/>
          <p:cNvGrpSpPr>
            <a:grpSpLocks/>
          </p:cNvGrpSpPr>
          <p:nvPr/>
        </p:nvGrpSpPr>
        <p:grpSpPr bwMode="auto">
          <a:xfrm>
            <a:off x="2098675" y="5103813"/>
            <a:ext cx="6665913" cy="1373187"/>
            <a:chOff x="1260" y="3244"/>
            <a:chExt cx="4575" cy="865"/>
          </a:xfrm>
        </p:grpSpPr>
        <p:sp>
          <p:nvSpPr>
            <p:cNvPr id="54281" name="AutoShape 6"/>
            <p:cNvSpPr>
              <a:spLocks noChangeArrowheads="1"/>
            </p:cNvSpPr>
            <p:nvPr/>
          </p:nvSpPr>
          <p:spPr bwMode="auto">
            <a:xfrm rot="-909250">
              <a:off x="1260" y="3310"/>
              <a:ext cx="1248" cy="768"/>
            </a:xfrm>
            <a:prstGeom prst="leftRightArrow">
              <a:avLst>
                <a:gd name="adj1" fmla="val 50000"/>
                <a:gd name="adj2" fmla="val 32500"/>
              </a:avLst>
            </a:prstGeom>
            <a:noFill/>
            <a:ln w="38100">
              <a:solidFill>
                <a:srgbClr val="FF0000"/>
              </a:solidFill>
              <a:miter lim="800000"/>
              <a:headEnd/>
              <a:tailEnd/>
            </a:ln>
          </p:spPr>
          <p:txBody>
            <a:bodyPr wrap="none" anchor="ctr"/>
            <a:lstStyle/>
            <a:p>
              <a:pPr algn="ctr"/>
              <a:endParaRPr lang="en-US">
                <a:solidFill>
                  <a:srgbClr val="0000FF"/>
                </a:solidFill>
              </a:endParaRPr>
            </a:p>
          </p:txBody>
        </p:sp>
        <p:sp>
          <p:nvSpPr>
            <p:cNvPr id="308231" name="Text Box 7"/>
            <p:cNvSpPr txBox="1">
              <a:spLocks noChangeArrowheads="1"/>
            </p:cNvSpPr>
            <p:nvPr/>
          </p:nvSpPr>
          <p:spPr bwMode="auto">
            <a:xfrm>
              <a:off x="3120" y="3244"/>
              <a:ext cx="2715" cy="865"/>
            </a:xfrm>
            <a:prstGeom prst="rect">
              <a:avLst/>
            </a:prstGeom>
            <a:noFill/>
            <a:ln w="9525">
              <a:noFill/>
              <a:miter lim="800000"/>
              <a:headEnd/>
              <a:tailEnd/>
            </a:ln>
            <a:effectLst/>
          </p:spPr>
          <p:txBody>
            <a:bodyPr wrap="none">
              <a:spAutoFit/>
            </a:bodyPr>
            <a:lstStyle/>
            <a:p>
              <a:pPr>
                <a:defRPr/>
              </a:pPr>
              <a:r>
                <a:rPr lang="en-US" sz="2800" b="1" dirty="0">
                  <a:effectLst>
                    <a:outerShdw blurRad="38100" dist="38100" dir="2700000" algn="tl">
                      <a:srgbClr val="000000"/>
                    </a:outerShdw>
                  </a:effectLst>
                  <a:latin typeface="Times New Roman" pitchFamily="18" charset="0"/>
                  <a:cs typeface="Times New Roman" pitchFamily="18" charset="0"/>
                </a:rPr>
                <a:t>“IRD Belt” - based on </a:t>
              </a:r>
            </a:p>
            <a:p>
              <a:pPr>
                <a:defRPr/>
              </a:pPr>
              <a:r>
                <a:rPr lang="en-US" sz="2800" b="1" dirty="0">
                  <a:effectLst>
                    <a:outerShdw blurRad="38100" dist="38100" dir="2700000" algn="tl">
                      <a:srgbClr val="000000"/>
                    </a:outerShdw>
                  </a:effectLst>
                  <a:latin typeface="Times New Roman" pitchFamily="18" charset="0"/>
                  <a:cs typeface="Times New Roman" pitchFamily="18" charset="0"/>
                </a:rPr>
                <a:t>network of N. Atlantic </a:t>
              </a:r>
            </a:p>
            <a:p>
              <a:pPr>
                <a:defRPr/>
              </a:pPr>
              <a:r>
                <a:rPr lang="en-US" sz="2800" b="1" dirty="0">
                  <a:effectLst>
                    <a:outerShdw blurRad="38100" dist="38100" dir="2700000" algn="tl">
                      <a:srgbClr val="000000"/>
                    </a:outerShdw>
                  </a:effectLst>
                  <a:latin typeface="Times New Roman" pitchFamily="18" charset="0"/>
                  <a:cs typeface="Times New Roman" pitchFamily="18" charset="0"/>
                </a:rPr>
                <a:t>marine sediment records</a:t>
              </a:r>
              <a:endParaRPr lang="en-US" sz="3200" b="1" dirty="0">
                <a:latin typeface="Times New Roman" pitchFamily="18" charset="0"/>
                <a:cs typeface="Times New Roman" pitchFamily="18" charset="0"/>
              </a:endParaRPr>
            </a:p>
          </p:txBody>
        </p:sp>
      </p:grpSp>
      <p:sp>
        <p:nvSpPr>
          <p:cNvPr id="54277" name="Oval 8"/>
          <p:cNvSpPr>
            <a:spLocks noChangeArrowheads="1"/>
          </p:cNvSpPr>
          <p:nvPr/>
        </p:nvSpPr>
        <p:spPr bwMode="auto">
          <a:xfrm>
            <a:off x="152400" y="1979613"/>
            <a:ext cx="228600" cy="228600"/>
          </a:xfrm>
          <a:prstGeom prst="ellipse">
            <a:avLst/>
          </a:prstGeom>
          <a:solidFill>
            <a:schemeClr val="tx1"/>
          </a:solidFill>
          <a:ln w="9525">
            <a:solidFill>
              <a:schemeClr val="tx1"/>
            </a:solidFill>
            <a:round/>
            <a:headEnd/>
            <a:tailEnd/>
          </a:ln>
        </p:spPr>
        <p:txBody>
          <a:bodyPr wrap="none" anchor="ctr"/>
          <a:lstStyle/>
          <a:p>
            <a:endParaRPr lang="en-IN"/>
          </a:p>
        </p:txBody>
      </p:sp>
      <p:sp>
        <p:nvSpPr>
          <p:cNvPr id="54278" name="Text Box 9"/>
          <p:cNvSpPr txBox="1">
            <a:spLocks noChangeArrowheads="1"/>
          </p:cNvSpPr>
          <p:nvPr/>
        </p:nvSpPr>
        <p:spPr bwMode="auto">
          <a:xfrm>
            <a:off x="457200" y="1905000"/>
            <a:ext cx="1136650" cy="915988"/>
          </a:xfrm>
          <a:prstGeom prst="rect">
            <a:avLst/>
          </a:prstGeom>
          <a:noFill/>
          <a:ln w="9525">
            <a:noFill/>
            <a:miter lim="800000"/>
            <a:headEnd/>
            <a:tailEnd/>
          </a:ln>
        </p:spPr>
        <p:txBody>
          <a:bodyPr wrap="none">
            <a:spAutoFit/>
          </a:bodyPr>
          <a:lstStyle/>
          <a:p>
            <a:r>
              <a:rPr lang="en-US"/>
              <a:t>Site with</a:t>
            </a:r>
            <a:br>
              <a:rPr lang="en-US"/>
            </a:br>
            <a:r>
              <a:rPr lang="en-US"/>
              <a:t>ice-rafted</a:t>
            </a:r>
            <a:br>
              <a:rPr lang="en-US"/>
            </a:br>
            <a:r>
              <a:rPr lang="en-US"/>
              <a:t>debris</a:t>
            </a:r>
          </a:p>
        </p:txBody>
      </p:sp>
      <p:sp>
        <p:nvSpPr>
          <p:cNvPr id="54279" name="Rectangle 10"/>
          <p:cNvSpPr>
            <a:spLocks noChangeArrowheads="1"/>
          </p:cNvSpPr>
          <p:nvPr/>
        </p:nvSpPr>
        <p:spPr bwMode="auto">
          <a:xfrm>
            <a:off x="2051050" y="1979613"/>
            <a:ext cx="228600" cy="228600"/>
          </a:xfrm>
          <a:prstGeom prst="rect">
            <a:avLst/>
          </a:prstGeom>
          <a:noFill/>
          <a:ln w="12700">
            <a:solidFill>
              <a:schemeClr val="tx1"/>
            </a:solidFill>
            <a:miter lim="800000"/>
            <a:headEnd/>
            <a:tailEnd/>
          </a:ln>
        </p:spPr>
        <p:txBody>
          <a:bodyPr wrap="none" anchor="ctr"/>
          <a:lstStyle/>
          <a:p>
            <a:endParaRPr lang="en-IN"/>
          </a:p>
        </p:txBody>
      </p:sp>
      <p:sp>
        <p:nvSpPr>
          <p:cNvPr id="54280" name="Text Box 11"/>
          <p:cNvSpPr txBox="1">
            <a:spLocks noChangeArrowheads="1"/>
          </p:cNvSpPr>
          <p:nvPr/>
        </p:nvSpPr>
        <p:spPr bwMode="auto">
          <a:xfrm>
            <a:off x="2362200" y="1903413"/>
            <a:ext cx="1365250" cy="915987"/>
          </a:xfrm>
          <a:prstGeom prst="rect">
            <a:avLst/>
          </a:prstGeom>
          <a:noFill/>
          <a:ln w="9525">
            <a:noFill/>
            <a:miter lim="800000"/>
            <a:headEnd/>
            <a:tailEnd/>
          </a:ln>
        </p:spPr>
        <p:txBody>
          <a:bodyPr wrap="none">
            <a:spAutoFit/>
          </a:bodyPr>
          <a:lstStyle/>
          <a:p>
            <a:r>
              <a:rPr lang="en-US"/>
              <a:t>Site without</a:t>
            </a:r>
            <a:br>
              <a:rPr lang="en-US"/>
            </a:br>
            <a:r>
              <a:rPr lang="en-US"/>
              <a:t>ice-rafted</a:t>
            </a:r>
            <a:br>
              <a:rPr lang="en-US"/>
            </a:br>
            <a:r>
              <a:rPr lang="en-US"/>
              <a:t>debris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einrich_ts"/>
          <p:cNvPicPr>
            <a:picLocks noChangeAspect="1" noChangeArrowheads="1"/>
          </p:cNvPicPr>
          <p:nvPr/>
        </p:nvPicPr>
        <p:blipFill>
          <a:blip r:embed="rId3" cstate="print"/>
          <a:srcRect/>
          <a:stretch>
            <a:fillRect/>
          </a:stretch>
        </p:blipFill>
        <p:spPr bwMode="auto">
          <a:xfrm>
            <a:off x="1447800" y="762000"/>
            <a:ext cx="5807075" cy="5943600"/>
          </a:xfrm>
          <a:prstGeom prst="rect">
            <a:avLst/>
          </a:prstGeom>
          <a:noFill/>
          <a:ln w="38100">
            <a:solidFill>
              <a:srgbClr val="0000FF"/>
            </a:solidFill>
            <a:miter lim="800000"/>
            <a:headEnd/>
            <a:tailEnd/>
          </a:ln>
        </p:spPr>
      </p:pic>
      <p:sp>
        <p:nvSpPr>
          <p:cNvPr id="316419" name="Text Box 3"/>
          <p:cNvSpPr txBox="1">
            <a:spLocks noChangeArrowheads="1"/>
          </p:cNvSpPr>
          <p:nvPr/>
        </p:nvSpPr>
        <p:spPr bwMode="auto">
          <a:xfrm>
            <a:off x="914400" y="106363"/>
            <a:ext cx="6913563" cy="579437"/>
          </a:xfrm>
          <a:prstGeom prst="rect">
            <a:avLst/>
          </a:prstGeom>
          <a:noFill/>
          <a:ln w="9525">
            <a:noFill/>
            <a:miter lim="800000"/>
            <a:headEnd/>
            <a:tailEnd/>
          </a:ln>
          <a:effectLst/>
        </p:spPr>
        <p:txBody>
          <a:bodyPr wrap="none">
            <a:spAutoFit/>
          </a:bodyPr>
          <a:lstStyle/>
          <a:p>
            <a:pPr>
              <a:defRPr/>
            </a:pPr>
            <a:r>
              <a:rPr lang="en-US" sz="3200" b="1">
                <a:solidFill>
                  <a:srgbClr val="0000FF"/>
                </a:solidFill>
                <a:effectLst>
                  <a:outerShdw blurRad="38100" dist="38100" dir="2700000" algn="tl">
                    <a:srgbClr val="000000"/>
                  </a:outerShdw>
                </a:effectLst>
              </a:rPr>
              <a:t>HEINRICH EVENT CHRONOLOGY</a:t>
            </a:r>
          </a:p>
        </p:txBody>
      </p:sp>
      <p:grpSp>
        <p:nvGrpSpPr>
          <p:cNvPr id="2" name="Group 4"/>
          <p:cNvGrpSpPr>
            <a:grpSpLocks/>
          </p:cNvGrpSpPr>
          <p:nvPr/>
        </p:nvGrpSpPr>
        <p:grpSpPr bwMode="auto">
          <a:xfrm>
            <a:off x="2270125" y="868363"/>
            <a:ext cx="1463675" cy="4999037"/>
            <a:chOff x="1574" y="547"/>
            <a:chExt cx="922" cy="3149"/>
          </a:xfrm>
        </p:grpSpPr>
        <p:sp>
          <p:nvSpPr>
            <p:cNvPr id="55302" name="Text Box 5"/>
            <p:cNvSpPr txBox="1">
              <a:spLocks noChangeArrowheads="1"/>
            </p:cNvSpPr>
            <p:nvPr/>
          </p:nvSpPr>
          <p:spPr bwMode="auto">
            <a:xfrm>
              <a:off x="1574" y="547"/>
              <a:ext cx="841" cy="250"/>
            </a:xfrm>
            <a:prstGeom prst="rect">
              <a:avLst/>
            </a:prstGeom>
            <a:noFill/>
            <a:ln w="9525">
              <a:noFill/>
              <a:miter lim="800000"/>
              <a:headEnd/>
              <a:tailEnd/>
            </a:ln>
          </p:spPr>
          <p:txBody>
            <a:bodyPr wrap="none">
              <a:spAutoFit/>
            </a:bodyPr>
            <a:lstStyle/>
            <a:p>
              <a:r>
                <a:rPr lang="en-US" sz="2000" b="1">
                  <a:solidFill>
                    <a:srgbClr val="FF0000"/>
                  </a:solidFill>
                </a:rPr>
                <a:t>IRD peaks</a:t>
              </a:r>
            </a:p>
          </p:txBody>
        </p:sp>
        <p:sp>
          <p:nvSpPr>
            <p:cNvPr id="55303" name="Line 6"/>
            <p:cNvSpPr>
              <a:spLocks noChangeShapeType="1"/>
            </p:cNvSpPr>
            <p:nvPr/>
          </p:nvSpPr>
          <p:spPr bwMode="auto">
            <a:xfrm>
              <a:off x="2208" y="1296"/>
              <a:ext cx="144" cy="0"/>
            </a:xfrm>
            <a:prstGeom prst="line">
              <a:avLst/>
            </a:prstGeom>
            <a:noFill/>
            <a:ln w="57150">
              <a:solidFill>
                <a:srgbClr val="FF0000"/>
              </a:solidFill>
              <a:round/>
              <a:headEnd/>
              <a:tailEnd/>
            </a:ln>
          </p:spPr>
          <p:txBody>
            <a:bodyPr wrap="none" anchor="ctr"/>
            <a:lstStyle/>
            <a:p>
              <a:endParaRPr lang="en-IN"/>
            </a:p>
          </p:txBody>
        </p:sp>
        <p:sp>
          <p:nvSpPr>
            <p:cNvPr id="55304" name="Line 7"/>
            <p:cNvSpPr>
              <a:spLocks noChangeShapeType="1"/>
            </p:cNvSpPr>
            <p:nvPr/>
          </p:nvSpPr>
          <p:spPr bwMode="auto">
            <a:xfrm>
              <a:off x="2160" y="1536"/>
              <a:ext cx="144" cy="0"/>
            </a:xfrm>
            <a:prstGeom prst="line">
              <a:avLst/>
            </a:prstGeom>
            <a:noFill/>
            <a:ln w="57150">
              <a:solidFill>
                <a:srgbClr val="FF0000"/>
              </a:solidFill>
              <a:round/>
              <a:headEnd/>
              <a:tailEnd/>
            </a:ln>
          </p:spPr>
          <p:txBody>
            <a:bodyPr wrap="none" anchor="ctr"/>
            <a:lstStyle/>
            <a:p>
              <a:endParaRPr lang="en-IN"/>
            </a:p>
          </p:txBody>
        </p:sp>
        <p:sp>
          <p:nvSpPr>
            <p:cNvPr id="55305" name="Line 8"/>
            <p:cNvSpPr>
              <a:spLocks noChangeShapeType="1"/>
            </p:cNvSpPr>
            <p:nvPr/>
          </p:nvSpPr>
          <p:spPr bwMode="auto">
            <a:xfrm>
              <a:off x="2112" y="1776"/>
              <a:ext cx="144" cy="0"/>
            </a:xfrm>
            <a:prstGeom prst="line">
              <a:avLst/>
            </a:prstGeom>
            <a:noFill/>
            <a:ln w="57150">
              <a:solidFill>
                <a:srgbClr val="FF0000"/>
              </a:solidFill>
              <a:round/>
              <a:headEnd/>
              <a:tailEnd/>
            </a:ln>
          </p:spPr>
          <p:txBody>
            <a:bodyPr wrap="none" anchor="ctr"/>
            <a:lstStyle/>
            <a:p>
              <a:endParaRPr lang="en-IN"/>
            </a:p>
          </p:txBody>
        </p:sp>
        <p:sp>
          <p:nvSpPr>
            <p:cNvPr id="55306" name="Line 9"/>
            <p:cNvSpPr>
              <a:spLocks noChangeShapeType="1"/>
            </p:cNvSpPr>
            <p:nvPr/>
          </p:nvSpPr>
          <p:spPr bwMode="auto">
            <a:xfrm>
              <a:off x="2352" y="2400"/>
              <a:ext cx="144" cy="0"/>
            </a:xfrm>
            <a:prstGeom prst="line">
              <a:avLst/>
            </a:prstGeom>
            <a:noFill/>
            <a:ln w="76200">
              <a:solidFill>
                <a:srgbClr val="FF0000"/>
              </a:solidFill>
              <a:round/>
              <a:headEnd/>
              <a:tailEnd/>
            </a:ln>
          </p:spPr>
          <p:txBody>
            <a:bodyPr wrap="none" anchor="ctr"/>
            <a:lstStyle/>
            <a:p>
              <a:endParaRPr lang="en-IN"/>
            </a:p>
          </p:txBody>
        </p:sp>
        <p:sp>
          <p:nvSpPr>
            <p:cNvPr id="55307" name="Line 10"/>
            <p:cNvSpPr>
              <a:spLocks noChangeShapeType="1"/>
            </p:cNvSpPr>
            <p:nvPr/>
          </p:nvSpPr>
          <p:spPr bwMode="auto">
            <a:xfrm>
              <a:off x="2352" y="2928"/>
              <a:ext cx="144" cy="0"/>
            </a:xfrm>
            <a:prstGeom prst="line">
              <a:avLst/>
            </a:prstGeom>
            <a:noFill/>
            <a:ln w="57150">
              <a:solidFill>
                <a:srgbClr val="FF0000"/>
              </a:solidFill>
              <a:round/>
              <a:headEnd/>
              <a:tailEnd/>
            </a:ln>
          </p:spPr>
          <p:txBody>
            <a:bodyPr wrap="none" anchor="ctr"/>
            <a:lstStyle/>
            <a:p>
              <a:endParaRPr lang="en-IN"/>
            </a:p>
          </p:txBody>
        </p:sp>
        <p:sp>
          <p:nvSpPr>
            <p:cNvPr id="55308" name="Line 11"/>
            <p:cNvSpPr>
              <a:spLocks noChangeShapeType="1"/>
            </p:cNvSpPr>
            <p:nvPr/>
          </p:nvSpPr>
          <p:spPr bwMode="auto">
            <a:xfrm>
              <a:off x="2208" y="3696"/>
              <a:ext cx="144" cy="0"/>
            </a:xfrm>
            <a:prstGeom prst="line">
              <a:avLst/>
            </a:prstGeom>
            <a:noFill/>
            <a:ln w="57150">
              <a:solidFill>
                <a:srgbClr val="FF0000"/>
              </a:solidFill>
              <a:round/>
              <a:headEnd/>
              <a:tailEnd/>
            </a:ln>
          </p:spPr>
          <p:txBody>
            <a:bodyPr wrap="none" anchor="ctr"/>
            <a:lstStyle/>
            <a:p>
              <a:endParaRPr lang="en-IN"/>
            </a:p>
          </p:txBody>
        </p:sp>
      </p:grpSp>
      <p:sp>
        <p:nvSpPr>
          <p:cNvPr id="55301" name="Text Box 12"/>
          <p:cNvSpPr txBox="1">
            <a:spLocks noChangeArrowheads="1"/>
          </p:cNvSpPr>
          <p:nvPr/>
        </p:nvSpPr>
        <p:spPr bwMode="auto">
          <a:xfrm>
            <a:off x="7315200" y="6477000"/>
            <a:ext cx="1847850" cy="366713"/>
          </a:xfrm>
          <a:prstGeom prst="rect">
            <a:avLst/>
          </a:prstGeom>
          <a:noFill/>
          <a:ln w="9525">
            <a:noFill/>
            <a:miter lim="800000"/>
            <a:headEnd/>
            <a:tailEnd/>
          </a:ln>
        </p:spPr>
        <p:txBody>
          <a:bodyPr wrap="none">
            <a:spAutoFit/>
          </a:bodyPr>
          <a:lstStyle/>
          <a:p>
            <a:r>
              <a:rPr lang="en-US" i="1">
                <a:solidFill>
                  <a:srgbClr val="FFFF00"/>
                </a:solidFill>
              </a:rPr>
              <a:t>Bond et al. (1992)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l" eaLnBrk="1" hangingPunct="1"/>
            <a:r>
              <a:rPr lang="en-US" smtClean="0">
                <a:latin typeface="Times New Roman" pitchFamily="18" charset="0"/>
                <a:cs typeface="Times New Roman" pitchFamily="18" charset="0"/>
              </a:rPr>
              <a:t>Ice Cores</a:t>
            </a:r>
          </a:p>
        </p:txBody>
      </p:sp>
      <p:sp>
        <p:nvSpPr>
          <p:cNvPr id="61443" name="Rectangle 3"/>
          <p:cNvSpPr>
            <a:spLocks noGrp="1" noChangeArrowheads="1"/>
          </p:cNvSpPr>
          <p:nvPr>
            <p:ph type="body" idx="1"/>
          </p:nvPr>
        </p:nvSpPr>
        <p:spPr/>
        <p:txBody>
          <a:bodyPr/>
          <a:lstStyle/>
          <a:p>
            <a:pPr eaLnBrk="1" hangingPunct="1">
              <a:lnSpc>
                <a:spcPct val="90000"/>
              </a:lnSpc>
            </a:pPr>
            <a:r>
              <a:rPr lang="en-US" sz="2800" dirty="0" smtClean="0">
                <a:latin typeface="Times New Roman" pitchFamily="18" charset="0"/>
                <a:cs typeface="Times New Roman" pitchFamily="18" charset="0"/>
              </a:rPr>
              <a:t>Very important paleoclimatic archives.</a:t>
            </a:r>
          </a:p>
          <a:p>
            <a:pPr eaLnBrk="1" hangingPunct="1">
              <a:lnSpc>
                <a:spcPct val="90000"/>
              </a:lnSpc>
            </a:pPr>
            <a:r>
              <a:rPr lang="en-US" sz="2800" dirty="0" smtClean="0">
                <a:latin typeface="Times New Roman" pitchFamily="18" charset="0"/>
                <a:cs typeface="Times New Roman" pitchFamily="18" charset="0"/>
              </a:rPr>
              <a:t>Records of past atmospheric conditions.</a:t>
            </a:r>
          </a:p>
          <a:p>
            <a:pPr lvl="1" eaLnBrk="1" hangingPunct="1">
              <a:lnSpc>
                <a:spcPct val="90000"/>
              </a:lnSpc>
            </a:pPr>
            <a:r>
              <a:rPr lang="en-US" sz="2400" dirty="0" smtClean="0">
                <a:latin typeface="Times New Roman" pitchFamily="18" charset="0"/>
                <a:cs typeface="Times New Roman" pitchFamily="18" charset="0"/>
              </a:rPr>
              <a:t>Temperature</a:t>
            </a:r>
          </a:p>
          <a:p>
            <a:pPr lvl="1" eaLnBrk="1" hangingPunct="1">
              <a:lnSpc>
                <a:spcPct val="90000"/>
              </a:lnSpc>
            </a:pPr>
            <a:r>
              <a:rPr lang="en-US" sz="2400" dirty="0" smtClean="0">
                <a:latin typeface="Times New Roman" pitchFamily="18" charset="0"/>
                <a:cs typeface="Times New Roman" pitchFamily="18" charset="0"/>
              </a:rPr>
              <a:t>Snow </a:t>
            </a:r>
            <a:r>
              <a:rPr lang="en-US" sz="2400" dirty="0" smtClean="0">
                <a:latin typeface="Times New Roman" pitchFamily="18" charset="0"/>
                <a:cs typeface="Times New Roman" pitchFamily="18" charset="0"/>
              </a:rPr>
              <a:t>accumulation</a:t>
            </a:r>
          </a:p>
          <a:p>
            <a:pPr lvl="1" eaLnBrk="1" hangingPunct="1">
              <a:lnSpc>
                <a:spcPct val="90000"/>
              </a:lnSpc>
            </a:pPr>
            <a:r>
              <a:rPr lang="en-US" sz="2400" dirty="0" smtClean="0">
                <a:latin typeface="Times New Roman" pitchFamily="18" charset="0"/>
                <a:cs typeface="Times New Roman" pitchFamily="18" charset="0"/>
              </a:rPr>
              <a:t>Atmospheric composition</a:t>
            </a:r>
          </a:p>
          <a:p>
            <a:pPr lvl="1" eaLnBrk="1" hangingPunct="1">
              <a:lnSpc>
                <a:spcPct val="90000"/>
              </a:lnSpc>
            </a:pPr>
            <a:r>
              <a:rPr lang="en-US" sz="2400" dirty="0" smtClean="0">
                <a:latin typeface="Times New Roman" pitchFamily="18" charset="0"/>
                <a:cs typeface="Times New Roman" pitchFamily="18" charset="0"/>
              </a:rPr>
              <a:t>Volcanic </a:t>
            </a:r>
            <a:r>
              <a:rPr lang="en-US" sz="2400" dirty="0" smtClean="0">
                <a:latin typeface="Times New Roman" pitchFamily="18" charset="0"/>
                <a:cs typeface="Times New Roman" pitchFamily="18" charset="0"/>
              </a:rPr>
              <a:t>activity</a:t>
            </a:r>
            <a:endParaRPr lang="en-US" sz="2400" dirty="0" smtClean="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7938" y="0"/>
            <a:ext cx="7772400" cy="1143000"/>
          </a:xfrm>
        </p:spPr>
        <p:txBody>
          <a:bodyPr/>
          <a:lstStyle/>
          <a:p>
            <a:pPr algn="l" eaLnBrk="1" hangingPunct="1"/>
            <a:r>
              <a:rPr lang="en-US" sz="4000" smtClean="0">
                <a:latin typeface="Times New Roman" pitchFamily="18" charset="0"/>
                <a:cs typeface="Times New Roman" pitchFamily="18" charset="0"/>
              </a:rPr>
              <a:t>Formation of loess deposits</a:t>
            </a:r>
          </a:p>
        </p:txBody>
      </p:sp>
      <p:sp>
        <p:nvSpPr>
          <p:cNvPr id="94211" name="AutoShape 4"/>
          <p:cNvSpPr>
            <a:spLocks noChangeArrowheads="1"/>
          </p:cNvSpPr>
          <p:nvPr/>
        </p:nvSpPr>
        <p:spPr bwMode="auto">
          <a:xfrm>
            <a:off x="250825" y="1257300"/>
            <a:ext cx="2493963" cy="400050"/>
          </a:xfrm>
          <a:prstGeom prst="curvedLeftArrow">
            <a:avLst>
              <a:gd name="adj1" fmla="val 20000"/>
              <a:gd name="adj2" fmla="val 40000"/>
              <a:gd name="adj3" fmla="val 170313"/>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Pre-glacial weathering</a:t>
            </a:r>
          </a:p>
        </p:txBody>
      </p:sp>
      <p:sp>
        <p:nvSpPr>
          <p:cNvPr id="94212" name="Text Box 5"/>
          <p:cNvSpPr txBox="1">
            <a:spLocks noChangeArrowheads="1"/>
          </p:cNvSpPr>
          <p:nvPr/>
        </p:nvSpPr>
        <p:spPr bwMode="auto">
          <a:xfrm>
            <a:off x="6118225" y="1238250"/>
            <a:ext cx="1768475" cy="396875"/>
          </a:xfrm>
          <a:prstGeom prst="rect">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Glacial Erosion</a:t>
            </a:r>
          </a:p>
        </p:txBody>
      </p:sp>
      <p:sp>
        <p:nvSpPr>
          <p:cNvPr id="94213" name="AutoShape 6"/>
          <p:cNvSpPr>
            <a:spLocks noChangeArrowheads="1"/>
          </p:cNvSpPr>
          <p:nvPr/>
        </p:nvSpPr>
        <p:spPr bwMode="auto">
          <a:xfrm>
            <a:off x="2401888" y="2057400"/>
            <a:ext cx="3617912" cy="400050"/>
          </a:xfrm>
          <a:prstGeom prst="curvedLeftArrow">
            <a:avLst>
              <a:gd name="adj1" fmla="val 20000"/>
              <a:gd name="adj2" fmla="val 40000"/>
              <a:gd name="adj3" fmla="val 248700"/>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Production of unsorted sediments</a:t>
            </a:r>
          </a:p>
        </p:txBody>
      </p:sp>
      <p:sp>
        <p:nvSpPr>
          <p:cNvPr id="94214" name="Text Box 7"/>
          <p:cNvSpPr txBox="1">
            <a:spLocks noChangeArrowheads="1"/>
          </p:cNvSpPr>
          <p:nvPr/>
        </p:nvSpPr>
        <p:spPr bwMode="auto">
          <a:xfrm>
            <a:off x="533400" y="2651125"/>
            <a:ext cx="3281363" cy="396875"/>
          </a:xfrm>
          <a:prstGeom prst="rect">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Transport by streams or debris</a:t>
            </a:r>
          </a:p>
        </p:txBody>
      </p:sp>
      <p:sp>
        <p:nvSpPr>
          <p:cNvPr id="94215" name="Text Box 8"/>
          <p:cNvSpPr txBox="1">
            <a:spLocks noChangeArrowheads="1"/>
          </p:cNvSpPr>
          <p:nvPr/>
        </p:nvSpPr>
        <p:spPr bwMode="auto">
          <a:xfrm>
            <a:off x="5791200" y="2651125"/>
            <a:ext cx="2338388" cy="396875"/>
          </a:xfrm>
          <a:prstGeom prst="rect">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Transport by glaciers</a:t>
            </a:r>
          </a:p>
        </p:txBody>
      </p:sp>
      <p:sp>
        <p:nvSpPr>
          <p:cNvPr id="94216" name="Text Box 9"/>
          <p:cNvSpPr txBox="1">
            <a:spLocks noChangeArrowheads="1"/>
          </p:cNvSpPr>
          <p:nvPr/>
        </p:nvSpPr>
        <p:spPr bwMode="auto">
          <a:xfrm>
            <a:off x="2971800" y="3124200"/>
            <a:ext cx="3230563" cy="396875"/>
          </a:xfrm>
          <a:prstGeom prst="rect">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Further particle size reduction</a:t>
            </a:r>
          </a:p>
        </p:txBody>
      </p:sp>
      <p:sp>
        <p:nvSpPr>
          <p:cNvPr id="94217" name="Text Box 10"/>
          <p:cNvSpPr txBox="1">
            <a:spLocks noChangeArrowheads="1"/>
          </p:cNvSpPr>
          <p:nvPr/>
        </p:nvSpPr>
        <p:spPr bwMode="auto">
          <a:xfrm>
            <a:off x="2971800" y="3641725"/>
            <a:ext cx="3703638" cy="396875"/>
          </a:xfrm>
          <a:prstGeom prst="rect">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Deposition of mixed sediment size</a:t>
            </a:r>
          </a:p>
        </p:txBody>
      </p:sp>
      <p:sp>
        <p:nvSpPr>
          <p:cNvPr id="94218" name="Text Box 11"/>
          <p:cNvSpPr txBox="1">
            <a:spLocks noChangeArrowheads="1"/>
          </p:cNvSpPr>
          <p:nvPr/>
        </p:nvSpPr>
        <p:spPr bwMode="auto">
          <a:xfrm>
            <a:off x="2590800" y="4114800"/>
            <a:ext cx="4106863" cy="396875"/>
          </a:xfrm>
          <a:prstGeom prst="rect">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Removal of fine silt and clay by winds</a:t>
            </a:r>
          </a:p>
        </p:txBody>
      </p:sp>
      <p:sp>
        <p:nvSpPr>
          <p:cNvPr id="94219" name="Text Box 12"/>
          <p:cNvSpPr txBox="1">
            <a:spLocks noChangeArrowheads="1"/>
          </p:cNvSpPr>
          <p:nvPr/>
        </p:nvSpPr>
        <p:spPr bwMode="auto">
          <a:xfrm>
            <a:off x="2362200" y="4572000"/>
            <a:ext cx="4640263" cy="396875"/>
          </a:xfrm>
          <a:prstGeom prst="rect">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Aeolian abrasion and particle size reduction</a:t>
            </a:r>
          </a:p>
        </p:txBody>
      </p:sp>
      <p:sp>
        <p:nvSpPr>
          <p:cNvPr id="94220" name="Text Box 13"/>
          <p:cNvSpPr txBox="1">
            <a:spLocks noChangeArrowheads="1"/>
          </p:cNvSpPr>
          <p:nvPr/>
        </p:nvSpPr>
        <p:spPr bwMode="auto">
          <a:xfrm>
            <a:off x="-61913" y="5105400"/>
            <a:ext cx="4191001" cy="701675"/>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Medium to coarse silt transported</a:t>
            </a:r>
          </a:p>
          <a:p>
            <a:r>
              <a:rPr lang="en-US" sz="2000">
                <a:latin typeface="Times New Roman" pitchFamily="18" charset="0"/>
                <a:cs typeface="Times New Roman" pitchFamily="18" charset="0"/>
              </a:rPr>
              <a:t>for short distances in suspension</a:t>
            </a:r>
          </a:p>
        </p:txBody>
      </p:sp>
      <p:sp>
        <p:nvSpPr>
          <p:cNvPr id="94221" name="Text Box 14"/>
          <p:cNvSpPr txBox="1">
            <a:spLocks noChangeArrowheads="1"/>
          </p:cNvSpPr>
          <p:nvPr/>
        </p:nvSpPr>
        <p:spPr bwMode="auto">
          <a:xfrm>
            <a:off x="5291138" y="5013325"/>
            <a:ext cx="3422650" cy="701675"/>
          </a:xfrm>
          <a:prstGeom prst="rect">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Fine silt and clay transported</a:t>
            </a:r>
          </a:p>
          <a:p>
            <a:r>
              <a:rPr lang="en-US" sz="2000">
                <a:latin typeface="Times New Roman" pitchFamily="18" charset="0"/>
                <a:cs typeface="Times New Roman" pitchFamily="18" charset="0"/>
              </a:rPr>
              <a:t>for long distances in suspension</a:t>
            </a:r>
          </a:p>
        </p:txBody>
      </p:sp>
      <p:sp>
        <p:nvSpPr>
          <p:cNvPr id="94222" name="Text Box 15"/>
          <p:cNvSpPr txBox="1">
            <a:spLocks noChangeArrowheads="1"/>
          </p:cNvSpPr>
          <p:nvPr/>
        </p:nvSpPr>
        <p:spPr bwMode="auto">
          <a:xfrm>
            <a:off x="685800" y="6115050"/>
            <a:ext cx="1939925" cy="396875"/>
          </a:xfrm>
          <a:prstGeom prst="rect">
            <a:avLst/>
          </a:prstGeom>
          <a:noFill/>
          <a:ln w="9525">
            <a:noFill/>
            <a:miter lim="800000"/>
            <a:headEnd/>
            <a:tailEnd/>
          </a:ln>
        </p:spPr>
        <p:txBody>
          <a:bodyPr wrap="none">
            <a:spAutoFit/>
          </a:bodyPr>
          <a:lstStyle/>
          <a:p>
            <a:r>
              <a:rPr lang="en-US" sz="2000" b="1">
                <a:latin typeface="Times New Roman" pitchFamily="18" charset="0"/>
                <a:cs typeface="Times New Roman" pitchFamily="18" charset="0"/>
              </a:rPr>
              <a:t>LOESS deposits</a:t>
            </a:r>
          </a:p>
        </p:txBody>
      </p:sp>
      <p:sp>
        <p:nvSpPr>
          <p:cNvPr id="94223" name="Text Box 16"/>
          <p:cNvSpPr txBox="1">
            <a:spLocks noChangeArrowheads="1"/>
          </p:cNvSpPr>
          <p:nvPr/>
        </p:nvSpPr>
        <p:spPr bwMode="auto">
          <a:xfrm>
            <a:off x="5994400" y="6218238"/>
            <a:ext cx="2579688" cy="396875"/>
          </a:xfrm>
          <a:prstGeom prst="rect">
            <a:avLst/>
          </a:prstGeom>
          <a:noFill/>
          <a:ln w="9525">
            <a:noFill/>
            <a:miter lim="800000"/>
            <a:headEnd/>
            <a:tailEnd/>
          </a:ln>
        </p:spPr>
        <p:txBody>
          <a:bodyPr wrap="none">
            <a:spAutoFit/>
          </a:bodyPr>
          <a:lstStyle/>
          <a:p>
            <a:r>
              <a:rPr lang="en-US" sz="2000" b="1">
                <a:latin typeface="Times New Roman" pitchFamily="18" charset="0"/>
                <a:cs typeface="Times New Roman" pitchFamily="18" charset="0"/>
              </a:rPr>
              <a:t>Widely dispersed dust</a:t>
            </a:r>
          </a:p>
        </p:txBody>
      </p:sp>
      <p:sp>
        <p:nvSpPr>
          <p:cNvPr id="94224" name="Line 22"/>
          <p:cNvSpPr>
            <a:spLocks noChangeShapeType="1"/>
          </p:cNvSpPr>
          <p:nvPr/>
        </p:nvSpPr>
        <p:spPr bwMode="auto">
          <a:xfrm>
            <a:off x="3048000" y="1905000"/>
            <a:ext cx="609600" cy="152400"/>
          </a:xfrm>
          <a:prstGeom prst="line">
            <a:avLst/>
          </a:prstGeom>
          <a:noFill/>
          <a:ln w="38100">
            <a:solidFill>
              <a:schemeClr val="accent2"/>
            </a:solidFill>
            <a:round/>
            <a:headEnd/>
            <a:tailEnd type="triangle" w="med" len="med"/>
          </a:ln>
        </p:spPr>
        <p:txBody>
          <a:bodyPr/>
          <a:lstStyle/>
          <a:p>
            <a:endParaRPr lang="en-IN"/>
          </a:p>
        </p:txBody>
      </p:sp>
      <p:sp>
        <p:nvSpPr>
          <p:cNvPr id="94225" name="Line 23"/>
          <p:cNvSpPr>
            <a:spLocks noChangeShapeType="1"/>
          </p:cNvSpPr>
          <p:nvPr/>
        </p:nvSpPr>
        <p:spPr bwMode="auto">
          <a:xfrm flipH="1">
            <a:off x="5257800" y="1905000"/>
            <a:ext cx="762000" cy="152400"/>
          </a:xfrm>
          <a:prstGeom prst="line">
            <a:avLst/>
          </a:prstGeom>
          <a:noFill/>
          <a:ln w="38100">
            <a:solidFill>
              <a:schemeClr val="accent2"/>
            </a:solidFill>
            <a:round/>
            <a:headEnd/>
            <a:tailEnd type="triangle" w="med" len="med"/>
          </a:ln>
        </p:spPr>
        <p:txBody>
          <a:bodyPr/>
          <a:lstStyle/>
          <a:p>
            <a:endParaRPr lang="en-IN"/>
          </a:p>
        </p:txBody>
      </p:sp>
      <p:sp>
        <p:nvSpPr>
          <p:cNvPr id="94226" name="Line 24"/>
          <p:cNvSpPr>
            <a:spLocks noChangeShapeType="1"/>
          </p:cNvSpPr>
          <p:nvPr/>
        </p:nvSpPr>
        <p:spPr bwMode="auto">
          <a:xfrm flipH="1">
            <a:off x="1752600" y="2362200"/>
            <a:ext cx="533400" cy="304800"/>
          </a:xfrm>
          <a:prstGeom prst="line">
            <a:avLst/>
          </a:prstGeom>
          <a:noFill/>
          <a:ln w="38100">
            <a:solidFill>
              <a:schemeClr val="accent2"/>
            </a:solidFill>
            <a:round/>
            <a:headEnd/>
            <a:tailEnd type="triangle" w="med" len="med"/>
          </a:ln>
        </p:spPr>
        <p:txBody>
          <a:bodyPr/>
          <a:lstStyle/>
          <a:p>
            <a:endParaRPr lang="en-IN"/>
          </a:p>
        </p:txBody>
      </p:sp>
      <p:sp>
        <p:nvSpPr>
          <p:cNvPr id="94227" name="Rectangle 27"/>
          <p:cNvSpPr>
            <a:spLocks noChangeArrowheads="1"/>
          </p:cNvSpPr>
          <p:nvPr/>
        </p:nvSpPr>
        <p:spPr bwMode="auto">
          <a:xfrm>
            <a:off x="457200" y="2667000"/>
            <a:ext cx="3429000" cy="381000"/>
          </a:xfrm>
          <a:prstGeom prst="rect">
            <a:avLst/>
          </a:prstGeom>
          <a:noFill/>
          <a:ln w="9525">
            <a:solidFill>
              <a:schemeClr val="tx1"/>
            </a:solidFill>
            <a:miter lim="800000"/>
            <a:headEnd/>
            <a:tailEnd/>
          </a:ln>
        </p:spPr>
        <p:txBody>
          <a:bodyPr wrap="none" anchor="ctr"/>
          <a:lstStyle/>
          <a:p>
            <a:endParaRPr lang="en-IN">
              <a:latin typeface="Times New Roman" pitchFamily="18" charset="0"/>
              <a:cs typeface="Times New Roman" pitchFamily="18" charset="0"/>
            </a:endParaRPr>
          </a:p>
        </p:txBody>
      </p:sp>
      <p:sp>
        <p:nvSpPr>
          <p:cNvPr id="94228" name="Rectangle 28"/>
          <p:cNvSpPr>
            <a:spLocks noChangeArrowheads="1"/>
          </p:cNvSpPr>
          <p:nvPr/>
        </p:nvSpPr>
        <p:spPr bwMode="auto">
          <a:xfrm>
            <a:off x="5791200" y="2743200"/>
            <a:ext cx="2362200" cy="304800"/>
          </a:xfrm>
          <a:prstGeom prst="rect">
            <a:avLst/>
          </a:prstGeom>
          <a:noFill/>
          <a:ln w="9525">
            <a:solidFill>
              <a:schemeClr val="tx1"/>
            </a:solidFill>
            <a:miter lim="800000"/>
            <a:headEnd/>
            <a:tailEnd/>
          </a:ln>
        </p:spPr>
        <p:txBody>
          <a:bodyPr wrap="none" anchor="ctr"/>
          <a:lstStyle/>
          <a:p>
            <a:endParaRPr lang="en-IN">
              <a:latin typeface="Times New Roman" pitchFamily="18" charset="0"/>
              <a:cs typeface="Times New Roman" pitchFamily="18" charset="0"/>
            </a:endParaRPr>
          </a:p>
        </p:txBody>
      </p:sp>
      <p:sp>
        <p:nvSpPr>
          <p:cNvPr id="94229" name="Line 25"/>
          <p:cNvSpPr>
            <a:spLocks noChangeShapeType="1"/>
          </p:cNvSpPr>
          <p:nvPr/>
        </p:nvSpPr>
        <p:spPr bwMode="auto">
          <a:xfrm>
            <a:off x="6096000" y="2362200"/>
            <a:ext cx="685800" cy="381000"/>
          </a:xfrm>
          <a:prstGeom prst="line">
            <a:avLst/>
          </a:prstGeom>
          <a:noFill/>
          <a:ln w="38100">
            <a:solidFill>
              <a:schemeClr val="accent2"/>
            </a:solidFill>
            <a:round/>
            <a:headEnd/>
            <a:tailEnd type="triangle" w="med" len="med"/>
          </a:ln>
        </p:spPr>
        <p:txBody>
          <a:bodyPr/>
          <a:lstStyle/>
          <a:p>
            <a:endParaRPr lang="en-IN"/>
          </a:p>
        </p:txBody>
      </p:sp>
      <p:sp>
        <p:nvSpPr>
          <p:cNvPr id="94230" name="Line 29"/>
          <p:cNvSpPr>
            <a:spLocks noChangeShapeType="1"/>
          </p:cNvSpPr>
          <p:nvPr/>
        </p:nvSpPr>
        <p:spPr bwMode="auto">
          <a:xfrm>
            <a:off x="4495800" y="3429000"/>
            <a:ext cx="0" cy="304800"/>
          </a:xfrm>
          <a:prstGeom prst="line">
            <a:avLst/>
          </a:prstGeom>
          <a:noFill/>
          <a:ln w="38100">
            <a:solidFill>
              <a:schemeClr val="accent2"/>
            </a:solidFill>
            <a:round/>
            <a:headEnd/>
            <a:tailEnd type="triangle" w="med" len="med"/>
          </a:ln>
        </p:spPr>
        <p:txBody>
          <a:bodyPr/>
          <a:lstStyle/>
          <a:p>
            <a:endParaRPr lang="en-IN"/>
          </a:p>
        </p:txBody>
      </p:sp>
      <p:sp>
        <p:nvSpPr>
          <p:cNvPr id="94231" name="Line 30"/>
          <p:cNvSpPr>
            <a:spLocks noChangeShapeType="1"/>
          </p:cNvSpPr>
          <p:nvPr/>
        </p:nvSpPr>
        <p:spPr bwMode="auto">
          <a:xfrm>
            <a:off x="4495800" y="3962400"/>
            <a:ext cx="0" cy="304800"/>
          </a:xfrm>
          <a:prstGeom prst="line">
            <a:avLst/>
          </a:prstGeom>
          <a:noFill/>
          <a:ln w="38100">
            <a:solidFill>
              <a:schemeClr val="accent2"/>
            </a:solidFill>
            <a:round/>
            <a:headEnd/>
            <a:tailEnd type="triangle" w="med" len="med"/>
          </a:ln>
        </p:spPr>
        <p:txBody>
          <a:bodyPr/>
          <a:lstStyle/>
          <a:p>
            <a:endParaRPr lang="en-IN"/>
          </a:p>
        </p:txBody>
      </p:sp>
      <p:sp>
        <p:nvSpPr>
          <p:cNvPr id="94232" name="Line 31"/>
          <p:cNvSpPr>
            <a:spLocks noChangeShapeType="1"/>
          </p:cNvSpPr>
          <p:nvPr/>
        </p:nvSpPr>
        <p:spPr bwMode="auto">
          <a:xfrm>
            <a:off x="4495800" y="4419600"/>
            <a:ext cx="0" cy="304800"/>
          </a:xfrm>
          <a:prstGeom prst="line">
            <a:avLst/>
          </a:prstGeom>
          <a:noFill/>
          <a:ln w="38100">
            <a:solidFill>
              <a:schemeClr val="accent2"/>
            </a:solidFill>
            <a:round/>
            <a:headEnd/>
            <a:tailEnd type="triangle" w="med" len="med"/>
          </a:ln>
        </p:spPr>
        <p:txBody>
          <a:bodyPr/>
          <a:lstStyle/>
          <a:p>
            <a:endParaRPr lang="en-IN"/>
          </a:p>
        </p:txBody>
      </p:sp>
      <p:sp>
        <p:nvSpPr>
          <p:cNvPr id="94233" name="Line 32"/>
          <p:cNvSpPr>
            <a:spLocks noChangeShapeType="1"/>
          </p:cNvSpPr>
          <p:nvPr/>
        </p:nvSpPr>
        <p:spPr bwMode="auto">
          <a:xfrm>
            <a:off x="1981200" y="3124200"/>
            <a:ext cx="990600" cy="152400"/>
          </a:xfrm>
          <a:prstGeom prst="line">
            <a:avLst/>
          </a:prstGeom>
          <a:noFill/>
          <a:ln w="38100">
            <a:solidFill>
              <a:schemeClr val="accent2"/>
            </a:solidFill>
            <a:round/>
            <a:headEnd/>
            <a:tailEnd type="triangle" w="med" len="med"/>
          </a:ln>
        </p:spPr>
        <p:txBody>
          <a:bodyPr/>
          <a:lstStyle/>
          <a:p>
            <a:endParaRPr lang="en-IN"/>
          </a:p>
        </p:txBody>
      </p:sp>
      <p:sp>
        <p:nvSpPr>
          <p:cNvPr id="94234" name="Line 33"/>
          <p:cNvSpPr>
            <a:spLocks noChangeShapeType="1"/>
          </p:cNvSpPr>
          <p:nvPr/>
        </p:nvSpPr>
        <p:spPr bwMode="auto">
          <a:xfrm flipH="1">
            <a:off x="6172200" y="3124200"/>
            <a:ext cx="685800" cy="228600"/>
          </a:xfrm>
          <a:prstGeom prst="line">
            <a:avLst/>
          </a:prstGeom>
          <a:noFill/>
          <a:ln w="38100">
            <a:solidFill>
              <a:schemeClr val="accent2"/>
            </a:solidFill>
            <a:round/>
            <a:headEnd/>
            <a:tailEnd type="triangle" w="med" len="med"/>
          </a:ln>
        </p:spPr>
        <p:txBody>
          <a:bodyPr/>
          <a:lstStyle/>
          <a:p>
            <a:endParaRPr lang="en-IN"/>
          </a:p>
        </p:txBody>
      </p:sp>
      <p:sp>
        <p:nvSpPr>
          <p:cNvPr id="94235" name="Line 34"/>
          <p:cNvSpPr>
            <a:spLocks noChangeShapeType="1"/>
          </p:cNvSpPr>
          <p:nvPr/>
        </p:nvSpPr>
        <p:spPr bwMode="auto">
          <a:xfrm>
            <a:off x="1828800" y="3124200"/>
            <a:ext cx="1143000" cy="685800"/>
          </a:xfrm>
          <a:prstGeom prst="line">
            <a:avLst/>
          </a:prstGeom>
          <a:noFill/>
          <a:ln w="38100">
            <a:solidFill>
              <a:schemeClr val="accent2"/>
            </a:solidFill>
            <a:round/>
            <a:headEnd/>
            <a:tailEnd type="triangle" w="med" len="med"/>
          </a:ln>
        </p:spPr>
        <p:txBody>
          <a:bodyPr/>
          <a:lstStyle/>
          <a:p>
            <a:endParaRPr lang="en-IN"/>
          </a:p>
        </p:txBody>
      </p:sp>
      <p:sp>
        <p:nvSpPr>
          <p:cNvPr id="94236" name="Line 35"/>
          <p:cNvSpPr>
            <a:spLocks noChangeShapeType="1"/>
          </p:cNvSpPr>
          <p:nvPr/>
        </p:nvSpPr>
        <p:spPr bwMode="auto">
          <a:xfrm flipH="1">
            <a:off x="6629400" y="3124200"/>
            <a:ext cx="304800" cy="609600"/>
          </a:xfrm>
          <a:prstGeom prst="line">
            <a:avLst/>
          </a:prstGeom>
          <a:noFill/>
          <a:ln w="38100">
            <a:solidFill>
              <a:schemeClr val="accent2"/>
            </a:solidFill>
            <a:round/>
            <a:headEnd/>
            <a:tailEnd type="triangle" w="med" len="med"/>
          </a:ln>
        </p:spPr>
        <p:txBody>
          <a:bodyPr/>
          <a:lstStyle/>
          <a:p>
            <a:endParaRPr lang="en-IN"/>
          </a:p>
        </p:txBody>
      </p:sp>
      <p:sp>
        <p:nvSpPr>
          <p:cNvPr id="94237" name="Line 39"/>
          <p:cNvSpPr>
            <a:spLocks noChangeShapeType="1"/>
          </p:cNvSpPr>
          <p:nvPr/>
        </p:nvSpPr>
        <p:spPr bwMode="auto">
          <a:xfrm flipH="1">
            <a:off x="1676400" y="4800600"/>
            <a:ext cx="685800" cy="304800"/>
          </a:xfrm>
          <a:prstGeom prst="line">
            <a:avLst/>
          </a:prstGeom>
          <a:noFill/>
          <a:ln w="38100">
            <a:solidFill>
              <a:schemeClr val="accent2"/>
            </a:solidFill>
            <a:round/>
            <a:headEnd/>
            <a:tailEnd type="triangle" w="med" len="med"/>
          </a:ln>
        </p:spPr>
        <p:txBody>
          <a:bodyPr/>
          <a:lstStyle/>
          <a:p>
            <a:endParaRPr lang="en-IN"/>
          </a:p>
        </p:txBody>
      </p:sp>
      <p:sp>
        <p:nvSpPr>
          <p:cNvPr id="94238" name="Line 40"/>
          <p:cNvSpPr>
            <a:spLocks noChangeShapeType="1"/>
          </p:cNvSpPr>
          <p:nvPr/>
        </p:nvSpPr>
        <p:spPr bwMode="auto">
          <a:xfrm>
            <a:off x="6934200" y="4800600"/>
            <a:ext cx="381000" cy="304800"/>
          </a:xfrm>
          <a:prstGeom prst="line">
            <a:avLst/>
          </a:prstGeom>
          <a:noFill/>
          <a:ln w="38100">
            <a:solidFill>
              <a:schemeClr val="accent2"/>
            </a:solidFill>
            <a:round/>
            <a:headEnd/>
            <a:tailEnd type="triangle" w="med" len="med"/>
          </a:ln>
        </p:spPr>
        <p:txBody>
          <a:bodyPr/>
          <a:lstStyle/>
          <a:p>
            <a:endParaRPr lang="en-IN"/>
          </a:p>
        </p:txBody>
      </p:sp>
      <p:sp>
        <p:nvSpPr>
          <p:cNvPr id="94239" name="Line 41"/>
          <p:cNvSpPr>
            <a:spLocks noChangeShapeType="1"/>
          </p:cNvSpPr>
          <p:nvPr/>
        </p:nvSpPr>
        <p:spPr bwMode="auto">
          <a:xfrm>
            <a:off x="1676400" y="5715000"/>
            <a:ext cx="0" cy="304800"/>
          </a:xfrm>
          <a:prstGeom prst="line">
            <a:avLst/>
          </a:prstGeom>
          <a:noFill/>
          <a:ln w="38100">
            <a:solidFill>
              <a:schemeClr val="accent2"/>
            </a:solidFill>
            <a:round/>
            <a:headEnd/>
            <a:tailEnd type="triangle" w="med" len="med"/>
          </a:ln>
        </p:spPr>
        <p:txBody>
          <a:bodyPr/>
          <a:lstStyle/>
          <a:p>
            <a:endParaRPr lang="en-IN"/>
          </a:p>
        </p:txBody>
      </p:sp>
      <p:sp>
        <p:nvSpPr>
          <p:cNvPr id="94240" name="Line 42"/>
          <p:cNvSpPr>
            <a:spLocks noChangeShapeType="1"/>
          </p:cNvSpPr>
          <p:nvPr/>
        </p:nvSpPr>
        <p:spPr bwMode="auto">
          <a:xfrm>
            <a:off x="7315200" y="5715000"/>
            <a:ext cx="0" cy="304800"/>
          </a:xfrm>
          <a:prstGeom prst="line">
            <a:avLst/>
          </a:prstGeom>
          <a:noFill/>
          <a:ln w="38100">
            <a:solidFill>
              <a:schemeClr val="accent2"/>
            </a:solidFill>
            <a:round/>
            <a:headEnd/>
            <a:tailEnd type="triangle" w="med" len="med"/>
          </a:ln>
        </p:spPr>
        <p:txBody>
          <a:bodyPr/>
          <a:lstStyle/>
          <a:p>
            <a:endParaRPr lang="en-IN"/>
          </a:p>
        </p:txBody>
      </p:sp>
      <p:sp>
        <p:nvSpPr>
          <p:cNvPr id="94241" name="Text Box 43"/>
          <p:cNvSpPr txBox="1">
            <a:spLocks noChangeArrowheads="1"/>
          </p:cNvSpPr>
          <p:nvPr/>
        </p:nvSpPr>
        <p:spPr bwMode="auto">
          <a:xfrm>
            <a:off x="7593013" y="6553200"/>
            <a:ext cx="1550987" cy="304800"/>
          </a:xfrm>
          <a:prstGeom prst="rect">
            <a:avLst/>
          </a:prstGeom>
          <a:noFill/>
          <a:ln w="9525">
            <a:noFill/>
            <a:miter lim="800000"/>
            <a:headEnd/>
            <a:tailEnd/>
          </a:ln>
        </p:spPr>
        <p:txBody>
          <a:bodyPr wrap="none">
            <a:spAutoFit/>
          </a:bodyPr>
          <a:lstStyle/>
          <a:p>
            <a:r>
              <a:rPr lang="en-US" sz="1400">
                <a:latin typeface="Times New Roman" pitchFamily="18" charset="0"/>
                <a:cs typeface="Times New Roman" pitchFamily="18" charset="0"/>
              </a:rPr>
              <a:t>After Wright, 2001</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algn="l" eaLnBrk="1" hangingPunct="1"/>
            <a:r>
              <a:rPr lang="en-US" smtClean="0">
                <a:latin typeface="Times New Roman" pitchFamily="18" charset="0"/>
                <a:ea typeface="ＭＳ Ｐゴシック" pitchFamily="34" charset="-128"/>
                <a:cs typeface="Times New Roman" pitchFamily="18" charset="0"/>
              </a:rPr>
              <a:t>Ice Cores</a:t>
            </a:r>
          </a:p>
        </p:txBody>
      </p:sp>
      <p:pic>
        <p:nvPicPr>
          <p:cNvPr id="62467" name="Content Placeholder 6" descr="Picture 2.png"/>
          <p:cNvPicPr>
            <a:picLocks noGrp="1" noChangeAspect="1"/>
          </p:cNvPicPr>
          <p:nvPr>
            <p:ph sz="half" idx="1"/>
          </p:nvPr>
        </p:nvPicPr>
        <p:blipFill>
          <a:blip r:embed="rId2" cstate="print"/>
          <a:srcRect t="-15176" b="-15176"/>
          <a:stretch>
            <a:fillRect/>
          </a:stretch>
        </p:blipFill>
        <p:spPr/>
      </p:pic>
      <p:sp>
        <p:nvSpPr>
          <p:cNvPr id="62468" name="Content Placeholder 5"/>
          <p:cNvSpPr>
            <a:spLocks noGrp="1"/>
          </p:cNvSpPr>
          <p:nvPr>
            <p:ph sz="half" idx="2"/>
          </p:nvPr>
        </p:nvSpPr>
        <p:spPr/>
        <p:txBody>
          <a:bodyPr/>
          <a:lstStyle/>
          <a:p>
            <a:pPr eaLnBrk="1" hangingPunct="1"/>
            <a:r>
              <a:rPr lang="en-US" smtClean="0">
                <a:latin typeface="Times New Roman" pitchFamily="18" charset="0"/>
                <a:ea typeface="ＭＳ Ｐゴシック" pitchFamily="34" charset="-128"/>
                <a:cs typeface="Times New Roman" pitchFamily="18" charset="0"/>
              </a:rPr>
              <a:t>Drilling into glacial ice allows us to see back in time.</a:t>
            </a:r>
          </a:p>
          <a:p>
            <a:pPr eaLnBrk="1" hangingPunct="1"/>
            <a:endParaRPr lang="en-US" smtClean="0">
              <a:latin typeface="Times New Roman" pitchFamily="18" charset="0"/>
              <a:ea typeface="ＭＳ Ｐゴシック" pitchFamily="34" charset="-128"/>
              <a:cs typeface="Times New Roman" pitchFamily="18" charset="0"/>
            </a:endParaRPr>
          </a:p>
          <a:p>
            <a:pPr eaLnBrk="1" hangingPunct="1"/>
            <a:r>
              <a:rPr lang="en-US" smtClean="0">
                <a:latin typeface="Times New Roman" pitchFamily="18" charset="0"/>
                <a:ea typeface="ＭＳ Ｐゴシック" pitchFamily="34" charset="-128"/>
                <a:cs typeface="Times New Roman" pitchFamily="18" charset="0"/>
              </a:rPr>
              <a:t>Each winter new snow fall packs on top of previous snow.  This creates a new band each year.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5"/>
          <p:cNvSpPr>
            <a:spLocks noGrp="1"/>
          </p:cNvSpPr>
          <p:nvPr>
            <p:ph type="title"/>
          </p:nvPr>
        </p:nvSpPr>
        <p:spPr/>
        <p:txBody>
          <a:bodyPr/>
          <a:lstStyle/>
          <a:p>
            <a:pPr algn="l" eaLnBrk="1" hangingPunct="1"/>
            <a:r>
              <a:rPr lang="en-US" smtClean="0">
                <a:latin typeface="Times New Roman" pitchFamily="18" charset="0"/>
                <a:ea typeface="ＭＳ Ｐゴシック" pitchFamily="34" charset="-128"/>
                <a:cs typeface="Times New Roman" pitchFamily="18" charset="0"/>
              </a:rPr>
              <a:t>The Vostok Ice Core</a:t>
            </a:r>
          </a:p>
        </p:txBody>
      </p:sp>
      <p:pic>
        <p:nvPicPr>
          <p:cNvPr id="65539" name="Content Placeholder 9" descr="Picture 6.png"/>
          <p:cNvPicPr>
            <a:picLocks noGrp="1" noChangeAspect="1"/>
          </p:cNvPicPr>
          <p:nvPr>
            <p:ph sz="half" idx="1"/>
          </p:nvPr>
        </p:nvPicPr>
        <p:blipFill>
          <a:blip r:embed="rId3" cstate="print"/>
          <a:srcRect t="-16222" b="-16222"/>
          <a:stretch>
            <a:fillRect/>
          </a:stretch>
        </p:blipFill>
        <p:spPr/>
      </p:pic>
      <p:sp>
        <p:nvSpPr>
          <p:cNvPr id="65540" name="Content Placeholder 8"/>
          <p:cNvSpPr>
            <a:spLocks noGrp="1"/>
          </p:cNvSpPr>
          <p:nvPr>
            <p:ph sz="half" idx="2"/>
          </p:nvPr>
        </p:nvSpPr>
        <p:spPr/>
        <p:txBody>
          <a:bodyPr/>
          <a:lstStyle/>
          <a:p>
            <a:pPr eaLnBrk="1" hangingPunct="1"/>
            <a:r>
              <a:rPr lang="en-US" smtClean="0">
                <a:latin typeface="Times New Roman" pitchFamily="18" charset="0"/>
                <a:ea typeface="ＭＳ Ｐゴシック" pitchFamily="34" charset="-128"/>
                <a:cs typeface="Times New Roman" pitchFamily="18" charset="0"/>
              </a:rPr>
              <a:t>The Vostok Ice Core is a Russian Station near the South Pole.</a:t>
            </a:r>
          </a:p>
          <a:p>
            <a:pPr eaLnBrk="1" hangingPunct="1"/>
            <a:endParaRPr lang="en-US" smtClean="0">
              <a:latin typeface="Times New Roman" pitchFamily="18" charset="0"/>
              <a:ea typeface="ＭＳ Ｐゴシック" pitchFamily="34" charset="-128"/>
              <a:cs typeface="Times New Roman" pitchFamily="18" charset="0"/>
            </a:endParaRPr>
          </a:p>
          <a:p>
            <a:pPr eaLnBrk="1" hangingPunct="1"/>
            <a:r>
              <a:rPr lang="en-US" smtClean="0">
                <a:latin typeface="Times New Roman" pitchFamily="18" charset="0"/>
                <a:ea typeface="ＭＳ Ｐゴシック" pitchFamily="34" charset="-128"/>
                <a:cs typeface="Times New Roman" pitchFamily="18" charset="0"/>
              </a:rPr>
              <a:t>Their ice cores have produced climate data for the past 420,000 years!</a:t>
            </a:r>
          </a:p>
        </p:txBody>
      </p:sp>
      <p:sp>
        <p:nvSpPr>
          <p:cNvPr id="5" name="Footer Placeholder 4"/>
          <p:cNvSpPr>
            <a:spLocks noGrp="1"/>
          </p:cNvSpPr>
          <p:nvPr>
            <p:ph type="ftr" sz="quarter" idx="11"/>
          </p:nvPr>
        </p:nvSpPr>
        <p:spPr/>
        <p:txBody>
          <a:bodyPr/>
          <a:lstStyle/>
          <a:p>
            <a:pPr>
              <a:defRPr/>
            </a:pPr>
            <a:r>
              <a:rPr lang="en-US"/>
              <a:t>PPT 4.1.1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pPr algn="l" eaLnBrk="1" hangingPunct="1"/>
            <a:r>
              <a:rPr lang="en-US" smtClean="0">
                <a:latin typeface="Times New Roman" pitchFamily="18" charset="0"/>
                <a:ea typeface="ＭＳ Ｐゴシック" pitchFamily="34" charset="-128"/>
                <a:cs typeface="Times New Roman" pitchFamily="18" charset="0"/>
              </a:rPr>
              <a:t>Dating Ice Cores</a:t>
            </a:r>
          </a:p>
        </p:txBody>
      </p:sp>
      <p:pic>
        <p:nvPicPr>
          <p:cNvPr id="72707" name="Content Placeholder 6" descr="Picture 3.png"/>
          <p:cNvPicPr>
            <a:picLocks noGrp="1" noChangeAspect="1"/>
          </p:cNvPicPr>
          <p:nvPr>
            <p:ph sz="half" idx="1"/>
          </p:nvPr>
        </p:nvPicPr>
        <p:blipFill>
          <a:blip r:embed="rId3" cstate="print"/>
          <a:srcRect t="-32755" b="-32755"/>
          <a:stretch>
            <a:fillRect/>
          </a:stretch>
        </p:blipFill>
        <p:spPr>
          <a:xfrm>
            <a:off x="457200" y="1600200"/>
            <a:ext cx="8229600" cy="2301875"/>
          </a:xfrm>
        </p:spPr>
      </p:pic>
      <p:sp>
        <p:nvSpPr>
          <p:cNvPr id="72708" name="Content Placeholder 5"/>
          <p:cNvSpPr>
            <a:spLocks noGrp="1"/>
          </p:cNvSpPr>
          <p:nvPr>
            <p:ph sz="half" idx="2"/>
          </p:nvPr>
        </p:nvSpPr>
        <p:spPr>
          <a:xfrm>
            <a:off x="609600" y="3902075"/>
            <a:ext cx="8077200" cy="1893888"/>
          </a:xfrm>
        </p:spPr>
        <p:txBody>
          <a:bodyPr/>
          <a:lstStyle/>
          <a:p>
            <a:pPr eaLnBrk="1" hangingPunct="1">
              <a:lnSpc>
                <a:spcPct val="90000"/>
              </a:lnSpc>
            </a:pPr>
            <a:r>
              <a:rPr lang="en-US" smtClean="0">
                <a:latin typeface="Times New Roman" pitchFamily="18" charset="0"/>
                <a:ea typeface="ＭＳ Ｐゴシック" pitchFamily="34" charset="-128"/>
                <a:cs typeface="Times New Roman" pitchFamily="18" charset="0"/>
              </a:rPr>
              <a:t>Ice cores are like tree rings</a:t>
            </a:r>
          </a:p>
          <a:p>
            <a:pPr eaLnBrk="1" hangingPunct="1">
              <a:lnSpc>
                <a:spcPct val="90000"/>
              </a:lnSpc>
            </a:pPr>
            <a:r>
              <a:rPr lang="en-US" smtClean="0">
                <a:latin typeface="Times New Roman" pitchFamily="18" charset="0"/>
                <a:ea typeface="ＭＳ Ｐゴシック" pitchFamily="34" charset="-128"/>
                <a:cs typeface="Times New Roman" pitchFamily="18" charset="0"/>
              </a:rPr>
              <a:t>Summer ice appears light</a:t>
            </a:r>
          </a:p>
          <a:p>
            <a:pPr eaLnBrk="1" hangingPunct="1">
              <a:lnSpc>
                <a:spcPct val="90000"/>
              </a:lnSpc>
            </a:pPr>
            <a:r>
              <a:rPr lang="en-US" smtClean="0">
                <a:latin typeface="Times New Roman" pitchFamily="18" charset="0"/>
                <a:ea typeface="ＭＳ Ｐゴシック" pitchFamily="34" charset="-128"/>
                <a:cs typeface="Times New Roman" pitchFamily="18" charset="0"/>
              </a:rPr>
              <a:t>Winter ice appears dark</a:t>
            </a:r>
          </a:p>
          <a:p>
            <a:pPr eaLnBrk="1" hangingPunct="1">
              <a:lnSpc>
                <a:spcPct val="90000"/>
              </a:lnSpc>
            </a:pPr>
            <a:r>
              <a:rPr lang="en-US" smtClean="0">
                <a:latin typeface="Times New Roman" pitchFamily="18" charset="0"/>
                <a:ea typeface="ＭＳ Ｐゴシック" pitchFamily="34" charset="-128"/>
                <a:cs typeface="Times New Roman" pitchFamily="18" charset="0"/>
              </a:rPr>
              <a:t>How many years do you see?</a:t>
            </a:r>
          </a:p>
        </p:txBody>
      </p:sp>
      <p:sp>
        <p:nvSpPr>
          <p:cNvPr id="4" name="Footer Placeholder 3"/>
          <p:cNvSpPr>
            <a:spLocks noGrp="1"/>
          </p:cNvSpPr>
          <p:nvPr>
            <p:ph type="ftr" sz="quarter" idx="11"/>
          </p:nvPr>
        </p:nvSpPr>
        <p:spPr/>
        <p:txBody>
          <a:bodyPr/>
          <a:lstStyle/>
          <a:p>
            <a:pPr>
              <a:defRPr/>
            </a:pPr>
            <a:r>
              <a:rPr lang="en-US"/>
              <a:t>PPT 4.1.1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4"/>
          <p:cNvSpPr>
            <a:spLocks noGrp="1"/>
          </p:cNvSpPr>
          <p:nvPr>
            <p:ph type="title"/>
          </p:nvPr>
        </p:nvSpPr>
        <p:spPr/>
        <p:txBody>
          <a:bodyPr/>
          <a:lstStyle/>
          <a:p>
            <a:pPr algn="l" eaLnBrk="1" hangingPunct="1"/>
            <a:r>
              <a:rPr lang="en-US" smtClean="0">
                <a:latin typeface="Times New Roman" pitchFamily="18" charset="0"/>
                <a:ea typeface="ＭＳ Ｐゴシック" pitchFamily="34" charset="-128"/>
                <a:cs typeface="Times New Roman" pitchFamily="18" charset="0"/>
              </a:rPr>
              <a:t>Dating Ice Cores</a:t>
            </a:r>
          </a:p>
        </p:txBody>
      </p:sp>
      <p:sp>
        <p:nvSpPr>
          <p:cNvPr id="73731" name="Content Placeholder 5"/>
          <p:cNvSpPr>
            <a:spLocks noGrp="1"/>
          </p:cNvSpPr>
          <p:nvPr>
            <p:ph idx="1"/>
          </p:nvPr>
        </p:nvSpPr>
        <p:spPr/>
        <p:txBody>
          <a:bodyPr/>
          <a:lstStyle/>
          <a:p>
            <a:pPr eaLnBrk="1" hangingPunct="1"/>
            <a:endParaRPr lang="en-US" smtClean="0">
              <a:ea typeface="ＭＳ Ｐゴシック" pitchFamily="34" charset="-128"/>
            </a:endParaRPr>
          </a:p>
        </p:txBody>
      </p:sp>
      <p:pic>
        <p:nvPicPr>
          <p:cNvPr id="73732" name="Picture 2" descr="core13"/>
          <p:cNvPicPr>
            <a:picLocks noChangeAspect="1" noChangeArrowheads="1"/>
          </p:cNvPicPr>
          <p:nvPr/>
        </p:nvPicPr>
        <p:blipFill>
          <a:blip r:embed="rId2" cstate="print"/>
          <a:srcRect b="27245"/>
          <a:stretch>
            <a:fillRect/>
          </a:stretch>
        </p:blipFill>
        <p:spPr bwMode="auto">
          <a:xfrm>
            <a:off x="457200" y="1352550"/>
            <a:ext cx="8240713" cy="4005263"/>
          </a:xfrm>
          <a:prstGeom prst="rect">
            <a:avLst/>
          </a:prstGeom>
          <a:noFill/>
          <a:ln w="9525">
            <a:noFill/>
            <a:miter lim="800000"/>
            <a:headEnd/>
            <a:tailEnd/>
          </a:ln>
        </p:spPr>
      </p:pic>
      <p:sp>
        <p:nvSpPr>
          <p:cNvPr id="73733" name="TextBox 7"/>
          <p:cNvSpPr txBox="1">
            <a:spLocks noChangeArrowheads="1"/>
          </p:cNvSpPr>
          <p:nvPr/>
        </p:nvSpPr>
        <p:spPr bwMode="auto">
          <a:xfrm>
            <a:off x="468313" y="5480050"/>
            <a:ext cx="8229600" cy="646113"/>
          </a:xfrm>
          <a:prstGeom prst="rect">
            <a:avLst/>
          </a:prstGeom>
          <a:noFill/>
          <a:ln w="9525">
            <a:noFill/>
            <a:miter lim="800000"/>
            <a:headEnd/>
            <a:tailEnd/>
          </a:ln>
        </p:spPr>
        <p:txBody>
          <a:bodyPr>
            <a:spAutoFit/>
          </a:bodyPr>
          <a:lstStyle/>
          <a:p>
            <a:pPr algn="ctr"/>
            <a:r>
              <a:rPr lang="en-US" sz="3600">
                <a:latin typeface="Times New Roman" pitchFamily="18" charset="0"/>
                <a:cs typeface="Times New Roman" pitchFamily="18" charset="0"/>
              </a:rPr>
              <a:t>This ice core shows 12 years</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p:cNvSpPr>
            <a:spLocks noGrp="1"/>
          </p:cNvSpPr>
          <p:nvPr>
            <p:ph idx="1"/>
          </p:nvPr>
        </p:nvSpPr>
        <p:spPr>
          <a:xfrm>
            <a:off x="395288" y="1125538"/>
            <a:ext cx="8229600" cy="2403475"/>
          </a:xfrm>
        </p:spPr>
        <p:txBody>
          <a:bodyPr/>
          <a:lstStyle/>
          <a:p>
            <a:pPr algn="just" eaLnBrk="1" hangingPunct="1"/>
            <a:r>
              <a:rPr lang="en-US" sz="2400" smtClean="0">
                <a:latin typeface="Times New Roman" pitchFamily="18" charset="0"/>
                <a:ea typeface="ＭＳ Ｐゴシック" pitchFamily="34" charset="-128"/>
                <a:cs typeface="Times New Roman" pitchFamily="18" charset="0"/>
              </a:rPr>
              <a:t>Corals are composed of calcium carbonate.</a:t>
            </a:r>
          </a:p>
          <a:p>
            <a:pPr algn="just" eaLnBrk="1" hangingPunct="1"/>
            <a:endParaRPr lang="en-US" sz="2400" smtClean="0">
              <a:latin typeface="Times New Roman" pitchFamily="18" charset="0"/>
              <a:ea typeface="ＭＳ Ｐゴシック" pitchFamily="34" charset="-128"/>
              <a:cs typeface="Times New Roman" pitchFamily="18" charset="0"/>
            </a:endParaRPr>
          </a:p>
          <a:p>
            <a:pPr algn="just" eaLnBrk="1" hangingPunct="1"/>
            <a:r>
              <a:rPr lang="en-US" sz="2400" smtClean="0">
                <a:latin typeface="Times New Roman" pitchFamily="18" charset="0"/>
                <a:ea typeface="ＭＳ Ｐゴシック" pitchFamily="34" charset="-128"/>
                <a:cs typeface="Times New Roman" pitchFamily="18" charset="0"/>
              </a:rPr>
              <a:t>This carbonate contains isotopes of oxygen that can be used to determine the water temperature when and where the corals grew.</a:t>
            </a:r>
          </a:p>
        </p:txBody>
      </p:sp>
      <p:sp>
        <p:nvSpPr>
          <p:cNvPr id="3" name="Title 2"/>
          <p:cNvSpPr>
            <a:spLocks noGrp="1"/>
          </p:cNvSpPr>
          <p:nvPr>
            <p:ph type="title"/>
          </p:nvPr>
        </p:nvSpPr>
        <p:spPr>
          <a:xfrm>
            <a:off x="611560" y="0"/>
            <a:ext cx="2592288" cy="836712"/>
          </a:xfrm>
        </p:spPr>
        <p:txBody>
          <a:bodyPr>
            <a:scene3d>
              <a:camera prst="orthographicFront"/>
              <a:lightRig rig="soft" dir="t"/>
            </a:scene3d>
            <a:sp3d prstMaterial="softEdge">
              <a:bevelT w="25400" h="25400"/>
            </a:sp3d>
          </a:bodyPr>
          <a:lstStyle/>
          <a:p>
            <a:pPr eaLnBrk="1" fontAlgn="auto" hangingPunct="1">
              <a:spcAft>
                <a:spcPts val="0"/>
              </a:spcAft>
              <a:defRPr/>
            </a:pPr>
            <a:r>
              <a:rPr lang="en-US" sz="2400" dirty="0" smtClean="0">
                <a:solidFill>
                  <a:schemeClr val="tx1"/>
                </a:solidFill>
                <a:effectLst/>
                <a:latin typeface="Times New Roman" pitchFamily="18" charset="0"/>
                <a:ea typeface="+mj-ea"/>
                <a:cs typeface="Times New Roman" pitchFamily="18" charset="0"/>
              </a:rPr>
              <a:t>1. Coral Reefs</a:t>
            </a:r>
            <a:endParaRPr lang="en-US" sz="2400" dirty="0">
              <a:solidFill>
                <a:schemeClr val="tx1"/>
              </a:solidFill>
              <a:effectLst/>
              <a:latin typeface="Times New Roman" pitchFamily="18" charset="0"/>
              <a:ea typeface="+mj-ea"/>
              <a:cs typeface="Times New Roman" pitchFamily="18" charset="0"/>
            </a:endParaRPr>
          </a:p>
        </p:txBody>
      </p:sp>
      <p:pic>
        <p:nvPicPr>
          <p:cNvPr id="24580" name="Picture 3" descr="coralb.gif"/>
          <p:cNvPicPr>
            <a:picLocks noChangeAspect="1"/>
          </p:cNvPicPr>
          <p:nvPr/>
        </p:nvPicPr>
        <p:blipFill>
          <a:blip r:embed="rId3" cstate="print"/>
          <a:srcRect/>
          <a:stretch>
            <a:fillRect/>
          </a:stretch>
        </p:blipFill>
        <p:spPr bwMode="auto">
          <a:xfrm>
            <a:off x="0" y="3810000"/>
            <a:ext cx="2209800" cy="2959100"/>
          </a:xfrm>
          <a:prstGeom prst="rect">
            <a:avLst/>
          </a:prstGeom>
          <a:noFill/>
          <a:ln w="9525">
            <a:noFill/>
            <a:miter lim="800000"/>
            <a:headEnd/>
            <a:tailEnd/>
          </a:ln>
        </p:spPr>
      </p:pic>
      <p:pic>
        <p:nvPicPr>
          <p:cNvPr id="24581" name="Picture 4" descr="coral.gif"/>
          <p:cNvPicPr>
            <a:picLocks noChangeAspect="1"/>
          </p:cNvPicPr>
          <p:nvPr/>
        </p:nvPicPr>
        <p:blipFill>
          <a:blip r:embed="rId4" cstate="print"/>
          <a:srcRect/>
          <a:stretch>
            <a:fillRect/>
          </a:stretch>
        </p:blipFill>
        <p:spPr bwMode="auto">
          <a:xfrm>
            <a:off x="3581400" y="3810000"/>
            <a:ext cx="4267200" cy="284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a:xfrm>
            <a:off x="0" y="1052513"/>
            <a:ext cx="8532813" cy="3090862"/>
          </a:xfrm>
        </p:spPr>
        <p:txBody>
          <a:bodyPr/>
          <a:lstStyle/>
          <a:p>
            <a:pPr algn="just" eaLnBrk="1" hangingPunct="1">
              <a:lnSpc>
                <a:spcPct val="150000"/>
              </a:lnSpc>
            </a:pPr>
            <a:r>
              <a:rPr lang="en-US" sz="2500" smtClean="0">
                <a:latin typeface="Times New Roman" pitchFamily="18" charset="0"/>
                <a:ea typeface="ＭＳ Ｐゴシック" pitchFamily="34" charset="-128"/>
                <a:cs typeface="Times New Roman" pitchFamily="18" charset="0"/>
              </a:rPr>
              <a:t>As snow and ice accumulate in polar glaciers a paleoclimate  record accumulates of the environmental conditions of the time of formation</a:t>
            </a:r>
          </a:p>
          <a:p>
            <a:pPr algn="just" eaLnBrk="1" hangingPunct="1">
              <a:lnSpc>
                <a:spcPct val="150000"/>
              </a:lnSpc>
              <a:buFont typeface="Wingdings 3" pitchFamily="18" charset="2"/>
              <a:buNone/>
            </a:pPr>
            <a:r>
              <a:rPr lang="en-US" sz="2500" smtClean="0">
                <a:latin typeface="Times New Roman" pitchFamily="18" charset="0"/>
                <a:ea typeface="ＭＳ Ｐゴシック" pitchFamily="34" charset="-128"/>
                <a:cs typeface="Times New Roman" pitchFamily="18" charset="0"/>
              </a:rPr>
              <a:t>.</a:t>
            </a:r>
          </a:p>
          <a:p>
            <a:pPr algn="just" eaLnBrk="1" hangingPunct="1">
              <a:lnSpc>
                <a:spcPct val="150000"/>
              </a:lnSpc>
            </a:pPr>
            <a:r>
              <a:rPr lang="en-US" sz="2500" smtClean="0">
                <a:latin typeface="Times New Roman" pitchFamily="18" charset="0"/>
                <a:ea typeface="ＭＳ Ｐゴシック" pitchFamily="34" charset="-128"/>
                <a:cs typeface="Times New Roman" pitchFamily="18" charset="0"/>
              </a:rPr>
              <a:t>Ice cores can analyzed using stable isotope approaches for water or air bubbles within the ice as a record of past atmospheric gas concentrations.</a:t>
            </a:r>
          </a:p>
        </p:txBody>
      </p:sp>
      <p:sp>
        <p:nvSpPr>
          <p:cNvPr id="3" name="Title 2"/>
          <p:cNvSpPr>
            <a:spLocks noGrp="1"/>
          </p:cNvSpPr>
          <p:nvPr>
            <p:ph type="title"/>
          </p:nvPr>
        </p:nvSpPr>
        <p:spPr>
          <a:xfrm>
            <a:off x="395536" y="-171400"/>
            <a:ext cx="8229600" cy="1143000"/>
          </a:xfrm>
        </p:spPr>
        <p:txBody>
          <a:bodyPr>
            <a:scene3d>
              <a:camera prst="orthographicFront"/>
              <a:lightRig rig="soft" dir="t"/>
            </a:scene3d>
            <a:sp3d prstMaterial="softEdge">
              <a:bevelT w="25400" h="25400"/>
            </a:sp3d>
          </a:bodyPr>
          <a:lstStyle/>
          <a:p>
            <a:pPr eaLnBrk="1" fontAlgn="auto" hangingPunct="1">
              <a:spcAft>
                <a:spcPts val="0"/>
              </a:spcAft>
              <a:defRPr/>
            </a:pPr>
            <a:r>
              <a:rPr lang="en-US" dirty="0" smtClean="0">
                <a:solidFill>
                  <a:schemeClr val="tx1"/>
                </a:solidFill>
                <a:latin typeface="Times New Roman" pitchFamily="18" charset="0"/>
                <a:ea typeface="+mj-ea"/>
                <a:cs typeface="Times New Roman" pitchFamily="18" charset="0"/>
              </a:rPr>
              <a:t>2. Ice Cores</a:t>
            </a:r>
            <a:endParaRPr lang="en-US" dirty="0">
              <a:solidFill>
                <a:schemeClr val="tx1"/>
              </a:solidFill>
              <a:latin typeface="Times New Roman" pitchFamily="18" charset="0"/>
              <a:ea typeface="+mj-ea"/>
              <a:cs typeface="Times New Roman" pitchFamily="18" charset="0"/>
            </a:endParaRPr>
          </a:p>
        </p:txBody>
      </p:sp>
      <p:pic>
        <p:nvPicPr>
          <p:cNvPr id="25604" name="Picture 5" descr="ice.gif"/>
          <p:cNvPicPr>
            <a:picLocks noChangeAspect="1"/>
          </p:cNvPicPr>
          <p:nvPr/>
        </p:nvPicPr>
        <p:blipFill>
          <a:blip r:embed="rId2" cstate="print"/>
          <a:srcRect/>
          <a:stretch>
            <a:fillRect/>
          </a:stretch>
        </p:blipFill>
        <p:spPr bwMode="auto">
          <a:xfrm>
            <a:off x="7356475" y="4419600"/>
            <a:ext cx="1787525"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1"/>
          <p:cNvSpPr>
            <a:spLocks noGrp="1"/>
          </p:cNvSpPr>
          <p:nvPr>
            <p:ph idx="1"/>
          </p:nvPr>
        </p:nvSpPr>
        <p:spPr>
          <a:xfrm>
            <a:off x="323850" y="908050"/>
            <a:ext cx="8229600" cy="3167063"/>
          </a:xfrm>
        </p:spPr>
        <p:txBody>
          <a:bodyPr/>
          <a:lstStyle/>
          <a:p>
            <a:pPr eaLnBrk="1" hangingPunct="1">
              <a:lnSpc>
                <a:spcPct val="150000"/>
              </a:lnSpc>
            </a:pPr>
            <a:r>
              <a:rPr lang="en-US" sz="2500" smtClean="0">
                <a:latin typeface="Times New Roman" pitchFamily="18" charset="0"/>
                <a:ea typeface="ＭＳ Ｐゴシック" pitchFamily="34" charset="-128"/>
                <a:cs typeface="Times New Roman" pitchFamily="18" charset="0"/>
              </a:rPr>
              <a:t>Tree growth is influenced by climate. These patterns can be seen in tree ring width and isotopic composition.</a:t>
            </a:r>
          </a:p>
          <a:p>
            <a:pPr eaLnBrk="1" hangingPunct="1">
              <a:lnSpc>
                <a:spcPct val="150000"/>
              </a:lnSpc>
            </a:pPr>
            <a:endParaRPr lang="en-US" sz="2500" smtClean="0">
              <a:latin typeface="Times New Roman" pitchFamily="18" charset="0"/>
              <a:ea typeface="ＭＳ Ｐゴシック" pitchFamily="34" charset="-128"/>
              <a:cs typeface="Times New Roman" pitchFamily="18" charset="0"/>
            </a:endParaRPr>
          </a:p>
          <a:p>
            <a:pPr eaLnBrk="1" hangingPunct="1">
              <a:lnSpc>
                <a:spcPct val="150000"/>
              </a:lnSpc>
            </a:pPr>
            <a:r>
              <a:rPr lang="en-US" sz="2500" smtClean="0">
                <a:latin typeface="Times New Roman" pitchFamily="18" charset="0"/>
                <a:ea typeface="ＭＳ Ｐゴシック" pitchFamily="34" charset="-128"/>
                <a:cs typeface="Times New Roman" pitchFamily="18" charset="0"/>
              </a:rPr>
              <a:t>Trees generally produce one ring each year.</a:t>
            </a:r>
          </a:p>
          <a:p>
            <a:pPr eaLnBrk="1" hangingPunct="1">
              <a:lnSpc>
                <a:spcPct val="150000"/>
              </a:lnSpc>
            </a:pPr>
            <a:endParaRPr lang="en-US" sz="2500" smtClean="0">
              <a:latin typeface="Times New Roman" pitchFamily="18" charset="0"/>
              <a:ea typeface="ＭＳ Ｐゴシック" pitchFamily="34" charset="-128"/>
              <a:cs typeface="Times New Roman" pitchFamily="18" charset="0"/>
            </a:endParaRPr>
          </a:p>
          <a:p>
            <a:pPr eaLnBrk="1" hangingPunct="1">
              <a:lnSpc>
                <a:spcPct val="150000"/>
              </a:lnSpc>
            </a:pPr>
            <a:r>
              <a:rPr lang="en-US" sz="2500" smtClean="0">
                <a:latin typeface="Times New Roman" pitchFamily="18" charset="0"/>
                <a:ea typeface="ＭＳ Ｐゴシック" pitchFamily="34" charset="-128"/>
                <a:cs typeface="Times New Roman" pitchFamily="18" charset="0"/>
              </a:rPr>
              <a:t>Trees ring records can extend back to the last 1000 years.</a:t>
            </a:r>
          </a:p>
        </p:txBody>
      </p:sp>
      <p:sp>
        <p:nvSpPr>
          <p:cNvPr id="3" name="Title 2"/>
          <p:cNvSpPr>
            <a:spLocks noGrp="1"/>
          </p:cNvSpPr>
          <p:nvPr>
            <p:ph type="title"/>
          </p:nvPr>
        </p:nvSpPr>
        <p:spPr>
          <a:xfrm>
            <a:off x="395536" y="-171400"/>
            <a:ext cx="8229600" cy="1143000"/>
          </a:xfrm>
        </p:spPr>
        <p:txBody>
          <a:bodyPr>
            <a:scene3d>
              <a:camera prst="orthographicFront"/>
              <a:lightRig rig="soft" dir="t"/>
            </a:scene3d>
            <a:sp3d prstMaterial="softEdge">
              <a:bevelT w="25400" h="25400"/>
            </a:sp3d>
          </a:bodyPr>
          <a:lstStyle/>
          <a:p>
            <a:pPr eaLnBrk="1" fontAlgn="auto" hangingPunct="1">
              <a:spcAft>
                <a:spcPts val="0"/>
              </a:spcAft>
              <a:defRPr/>
            </a:pPr>
            <a:r>
              <a:rPr lang="en-US" sz="2400" dirty="0" smtClean="0">
                <a:solidFill>
                  <a:schemeClr val="tx1"/>
                </a:solidFill>
                <a:latin typeface="Times New Roman" pitchFamily="18" charset="0"/>
                <a:ea typeface="+mj-ea"/>
                <a:cs typeface="Times New Roman" pitchFamily="18" charset="0"/>
              </a:rPr>
              <a:t>3. Tree Rings</a:t>
            </a:r>
            <a:endParaRPr lang="en-US" sz="2400" dirty="0">
              <a:solidFill>
                <a:schemeClr val="tx1"/>
              </a:solidFill>
              <a:latin typeface="Times New Roman" pitchFamily="18" charset="0"/>
              <a:ea typeface="+mj-ea"/>
              <a:cs typeface="Times New Roman" pitchFamily="18" charset="0"/>
            </a:endParaRPr>
          </a:p>
        </p:txBody>
      </p:sp>
      <p:pic>
        <p:nvPicPr>
          <p:cNvPr id="26628" name="Picture 3" descr="treering.gif"/>
          <p:cNvPicPr>
            <a:picLocks noChangeAspect="1"/>
          </p:cNvPicPr>
          <p:nvPr/>
        </p:nvPicPr>
        <p:blipFill>
          <a:blip r:embed="rId3" cstate="print"/>
          <a:srcRect/>
          <a:stretch>
            <a:fillRect/>
          </a:stretch>
        </p:blipFill>
        <p:spPr bwMode="auto">
          <a:xfrm>
            <a:off x="3419475" y="4724400"/>
            <a:ext cx="3322638" cy="2278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ctrTitle"/>
          </p:nvPr>
        </p:nvSpPr>
        <p:spPr>
          <a:xfrm>
            <a:off x="-396875" y="-171450"/>
            <a:ext cx="3852863" cy="1470025"/>
          </a:xfrm>
        </p:spPr>
        <p:txBody>
          <a:bodyPr/>
          <a:lstStyle/>
          <a:p>
            <a:pPr eaLnBrk="1" hangingPunct="1"/>
            <a:r>
              <a:rPr lang="en-US" sz="3200" smtClean="0">
                <a:latin typeface="Times New Roman" pitchFamily="18" charset="0"/>
                <a:cs typeface="Times New Roman" pitchFamily="18" charset="0"/>
              </a:rPr>
              <a:t>4.Stalagmites</a:t>
            </a:r>
          </a:p>
        </p:txBody>
      </p:sp>
      <p:sp>
        <p:nvSpPr>
          <p:cNvPr id="27651" name="Rectangle 3"/>
          <p:cNvSpPr>
            <a:spLocks noGrp="1" noChangeArrowheads="1"/>
          </p:cNvSpPr>
          <p:nvPr>
            <p:ph type="subTitle" idx="1"/>
          </p:nvPr>
        </p:nvSpPr>
        <p:spPr>
          <a:xfrm>
            <a:off x="-541338" y="1773238"/>
            <a:ext cx="6192838" cy="1752600"/>
          </a:xfrm>
        </p:spPr>
        <p:txBody>
          <a:bodyPr/>
          <a:lstStyle/>
          <a:p>
            <a:pPr lvl="1" eaLnBrk="1" hangingPunct="1"/>
            <a:r>
              <a:rPr lang="en-US" smtClean="0">
                <a:solidFill>
                  <a:schemeClr val="tx1"/>
                </a:solidFill>
                <a:latin typeface="Times New Roman" pitchFamily="18" charset="0"/>
                <a:cs typeface="Times New Roman" pitchFamily="18" charset="0"/>
              </a:rPr>
              <a:t>Form from the bottom of the cave</a:t>
            </a:r>
          </a:p>
          <a:p>
            <a:pPr lvl="1" eaLnBrk="1" hangingPunct="1"/>
            <a:r>
              <a:rPr lang="en-US" smtClean="0">
                <a:solidFill>
                  <a:schemeClr val="tx1"/>
                </a:solidFill>
                <a:latin typeface="Times New Roman" pitchFamily="18" charset="0"/>
                <a:cs typeface="Times New Roman" pitchFamily="18" charset="0"/>
              </a:rPr>
              <a:t>They comprises of calcium carbonate</a:t>
            </a:r>
          </a:p>
        </p:txBody>
      </p:sp>
      <p:pic>
        <p:nvPicPr>
          <p:cNvPr id="27652" name="Picture 6" descr="http://www.goodearthgraphics.com/virtcave/stalmite/tolkien.jpg"/>
          <p:cNvPicPr>
            <a:picLocks noChangeAspect="1" noChangeArrowheads="1"/>
          </p:cNvPicPr>
          <p:nvPr/>
        </p:nvPicPr>
        <p:blipFill>
          <a:blip r:embed="rId2" r:link="rId3" cstate="print"/>
          <a:srcRect/>
          <a:stretch>
            <a:fillRect/>
          </a:stretch>
        </p:blipFill>
        <p:spPr bwMode="auto">
          <a:xfrm>
            <a:off x="5580063" y="1628775"/>
            <a:ext cx="3563937" cy="3702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a:spLocks noGrp="1"/>
          </p:cNvSpPr>
          <p:nvPr>
            <p:ph idx="1"/>
          </p:nvPr>
        </p:nvSpPr>
        <p:spPr>
          <a:xfrm>
            <a:off x="0" y="1484313"/>
            <a:ext cx="6781800" cy="4525962"/>
          </a:xfrm>
        </p:spPr>
        <p:txBody>
          <a:bodyPr/>
          <a:lstStyle/>
          <a:p>
            <a:pPr eaLnBrk="1" hangingPunct="1"/>
            <a:r>
              <a:rPr lang="en-US" sz="2400" smtClean="0">
                <a:latin typeface="Times New Roman" pitchFamily="18" charset="0"/>
                <a:cs typeface="Times New Roman" pitchFamily="18" charset="0"/>
              </a:rPr>
              <a:t>Sediment cores can be taken from lakes, the shallow ocean, or the deep ocean.</a:t>
            </a:r>
          </a:p>
          <a:p>
            <a:pPr eaLnBrk="1" hangingPunct="1"/>
            <a:endParaRPr lang="en-US" sz="2400" smtClean="0">
              <a:latin typeface="Times New Roman" pitchFamily="18" charset="0"/>
              <a:cs typeface="Times New Roman" pitchFamily="18" charset="0"/>
            </a:endParaRPr>
          </a:p>
          <a:p>
            <a:pPr eaLnBrk="1" hangingPunct="1"/>
            <a:r>
              <a:rPr lang="en-US" sz="2400" smtClean="0">
                <a:latin typeface="Times New Roman" pitchFamily="18" charset="0"/>
                <a:cs typeface="Times New Roman" pitchFamily="18" charset="0"/>
              </a:rPr>
              <a:t>In some cases the thickness of these layers can be used to infer past climate.</a:t>
            </a:r>
          </a:p>
          <a:p>
            <a:pPr eaLnBrk="1" hangingPunct="1"/>
            <a:endParaRPr lang="en-US" sz="2400" smtClean="0">
              <a:latin typeface="Times New Roman" pitchFamily="18" charset="0"/>
              <a:cs typeface="Times New Roman" pitchFamily="18" charset="0"/>
            </a:endParaRPr>
          </a:p>
          <a:p>
            <a:pPr eaLnBrk="1" hangingPunct="1"/>
            <a:r>
              <a:rPr lang="en-US" sz="2400" smtClean="0">
                <a:latin typeface="Times New Roman" pitchFamily="18" charset="0"/>
                <a:cs typeface="Times New Roman" pitchFamily="18" charset="0"/>
              </a:rPr>
              <a:t>In other cases, these layers are composed of organic material that can be analyzed for other climate proxies</a:t>
            </a:r>
            <a:r>
              <a:rPr lang="en-US" smtClean="0">
                <a:latin typeface="Times New Roman" pitchFamily="18" charset="0"/>
                <a:cs typeface="Times New Roman" pitchFamily="18" charset="0"/>
              </a:rPr>
              <a:t>.</a:t>
            </a:r>
          </a:p>
          <a:p>
            <a:pPr eaLnBrk="1" hangingPunct="1"/>
            <a:endParaRPr lang="en-US" smtClean="0">
              <a:latin typeface="Arial" pitchFamily="34" charset="0"/>
              <a:cs typeface="Arial" pitchFamily="34" charset="0"/>
            </a:endParaRPr>
          </a:p>
        </p:txBody>
      </p:sp>
      <p:pic>
        <p:nvPicPr>
          <p:cNvPr id="28675" name="Picture 3" descr="varveexplanation.jpg"/>
          <p:cNvPicPr>
            <a:picLocks noChangeAspect="1"/>
          </p:cNvPicPr>
          <p:nvPr/>
        </p:nvPicPr>
        <p:blipFill>
          <a:blip r:embed="rId2" cstate="print"/>
          <a:srcRect/>
          <a:stretch>
            <a:fillRect/>
          </a:stretch>
        </p:blipFill>
        <p:spPr bwMode="auto">
          <a:xfrm>
            <a:off x="6705600" y="1371600"/>
            <a:ext cx="2438400" cy="4937125"/>
          </a:xfrm>
          <a:prstGeom prst="rect">
            <a:avLst/>
          </a:prstGeom>
          <a:noFill/>
          <a:ln w="9525">
            <a:noFill/>
            <a:miter lim="800000"/>
            <a:headEnd/>
            <a:tailEnd/>
          </a:ln>
        </p:spPr>
      </p:pic>
      <p:sp>
        <p:nvSpPr>
          <p:cNvPr id="6" name="Title 2"/>
          <p:cNvSpPr>
            <a:spLocks noGrp="1"/>
          </p:cNvSpPr>
          <p:nvPr>
            <p:ph type="title"/>
          </p:nvPr>
        </p:nvSpPr>
        <p:spPr>
          <a:xfrm>
            <a:off x="323528" y="0"/>
            <a:ext cx="8229600" cy="1143000"/>
          </a:xfrm>
        </p:spPr>
        <p:txBody>
          <a:bodyPr>
            <a:normAutofit/>
            <a:scene3d>
              <a:camera prst="orthographicFront"/>
              <a:lightRig rig="soft" dir="t"/>
            </a:scene3d>
            <a:sp3d prstMaterial="softEdge">
              <a:bevelT w="25400" h="25400"/>
            </a:sp3d>
          </a:bodyPr>
          <a:lstStyle/>
          <a:p>
            <a:pPr algn="l" eaLnBrk="1" fontAlgn="auto" hangingPunct="1">
              <a:spcAft>
                <a:spcPts val="0"/>
              </a:spcAft>
              <a:defRPr/>
            </a:pPr>
            <a:r>
              <a:rPr lang="en-US" sz="2400" b="1" dirty="0" smtClean="0">
                <a:latin typeface="Times New Roman" pitchFamily="18" charset="0"/>
                <a:cs typeface="Times New Roman" pitchFamily="18" charset="0"/>
              </a:rPr>
              <a:t>5. Sediment Cores</a:t>
            </a:r>
            <a:endParaRPr lang="en-US" sz="2400" b="1" dirty="0">
              <a:latin typeface="Times New Roman" pitchFamily="18" charset="0"/>
              <a:cs typeface="Times New Roman"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79512" y="188640"/>
            <a:ext cx="2592288" cy="882352"/>
          </a:xfrm>
        </p:spPr>
        <p:txBody>
          <a:bodyPr>
            <a:scene3d>
              <a:camera prst="orthographicFront"/>
              <a:lightRig rig="soft" dir="t"/>
            </a:scene3d>
            <a:sp3d prstMaterial="softEdge">
              <a:bevelT w="25400" h="25400"/>
            </a:sp3d>
          </a:bodyPr>
          <a:lstStyle/>
          <a:p>
            <a:pPr algn="l" eaLnBrk="1" fontAlgn="auto" hangingPunct="1">
              <a:spcAft>
                <a:spcPts val="0"/>
              </a:spcAft>
              <a:defRPr/>
            </a:pPr>
            <a:r>
              <a:rPr lang="en-US" sz="2800" b="1" dirty="0" smtClean="0">
                <a:latin typeface="Times New Roman" pitchFamily="18" charset="0"/>
                <a:cs typeface="Times New Roman" pitchFamily="18" charset="0"/>
              </a:rPr>
              <a:t>Pollen</a:t>
            </a:r>
            <a:endParaRPr lang="en-US" sz="2800" b="1" dirty="0">
              <a:latin typeface="Times New Roman" pitchFamily="18" charset="0"/>
              <a:cs typeface="Times New Roman" pitchFamily="18" charset="0"/>
            </a:endParaRPr>
          </a:p>
        </p:txBody>
      </p:sp>
      <p:pic>
        <p:nvPicPr>
          <p:cNvPr id="29699" name="Picture 3" descr="pollen.gif"/>
          <p:cNvPicPr>
            <a:picLocks noChangeAspect="1"/>
          </p:cNvPicPr>
          <p:nvPr/>
        </p:nvPicPr>
        <p:blipFill>
          <a:blip r:embed="rId2" cstate="print"/>
          <a:srcRect/>
          <a:stretch>
            <a:fillRect/>
          </a:stretch>
        </p:blipFill>
        <p:spPr bwMode="auto">
          <a:xfrm>
            <a:off x="0" y="2400300"/>
            <a:ext cx="3962400" cy="2247900"/>
          </a:xfrm>
          <a:prstGeom prst="rect">
            <a:avLst/>
          </a:prstGeom>
          <a:noFill/>
          <a:ln w="9525">
            <a:noFill/>
            <a:miter lim="800000"/>
            <a:headEnd/>
            <a:tailEnd/>
          </a:ln>
        </p:spPr>
      </p:pic>
      <p:sp>
        <p:nvSpPr>
          <p:cNvPr id="29700" name="Content Placeholder 1"/>
          <p:cNvSpPr>
            <a:spLocks noGrp="1"/>
          </p:cNvSpPr>
          <p:nvPr>
            <p:ph idx="1"/>
          </p:nvPr>
        </p:nvSpPr>
        <p:spPr>
          <a:xfrm>
            <a:off x="3810000" y="908050"/>
            <a:ext cx="5334000" cy="5715000"/>
          </a:xfrm>
        </p:spPr>
        <p:txBody>
          <a:bodyPr/>
          <a:lstStyle/>
          <a:p>
            <a:pPr eaLnBrk="1" hangingPunct="1">
              <a:lnSpc>
                <a:spcPct val="90000"/>
              </a:lnSpc>
            </a:pPr>
            <a:r>
              <a:rPr lang="en-US" sz="2800" smtClean="0">
                <a:latin typeface="Times New Roman" pitchFamily="18" charset="0"/>
                <a:cs typeface="Times New Roman" pitchFamily="18" charset="0"/>
              </a:rPr>
              <a:t>Pollen grains are well preserved in lake and ocean sediment.</a:t>
            </a:r>
          </a:p>
          <a:p>
            <a:pPr eaLnBrk="1" hangingPunct="1">
              <a:lnSpc>
                <a:spcPct val="90000"/>
              </a:lnSpc>
            </a:pPr>
            <a:endParaRPr lang="en-US" sz="2800" smtClean="0">
              <a:latin typeface="Times New Roman" pitchFamily="18" charset="0"/>
              <a:cs typeface="Times New Roman" pitchFamily="18" charset="0"/>
            </a:endParaRPr>
          </a:p>
          <a:p>
            <a:pPr eaLnBrk="1" hangingPunct="1">
              <a:lnSpc>
                <a:spcPct val="90000"/>
              </a:lnSpc>
            </a:pPr>
            <a:r>
              <a:rPr lang="en-US" sz="2800" smtClean="0">
                <a:latin typeface="Times New Roman" pitchFamily="18" charset="0"/>
                <a:cs typeface="Times New Roman" pitchFamily="18" charset="0"/>
              </a:rPr>
              <a:t>The analysis of each of these sediment layers provides information on the vegetation present at that time.</a:t>
            </a:r>
          </a:p>
          <a:p>
            <a:pPr eaLnBrk="1" hangingPunct="1">
              <a:lnSpc>
                <a:spcPct val="90000"/>
              </a:lnSpc>
            </a:pPr>
            <a:endParaRPr lang="en-US" sz="2800" smtClean="0">
              <a:latin typeface="Times New Roman" pitchFamily="18" charset="0"/>
              <a:cs typeface="Times New Roman" pitchFamily="18" charset="0"/>
            </a:endParaRPr>
          </a:p>
          <a:p>
            <a:pPr eaLnBrk="1" hangingPunct="1">
              <a:lnSpc>
                <a:spcPct val="90000"/>
              </a:lnSpc>
            </a:pPr>
            <a:r>
              <a:rPr lang="en-US" sz="2800" smtClean="0">
                <a:latin typeface="Times New Roman" pitchFamily="18" charset="0"/>
                <a:cs typeface="Times New Roman" pitchFamily="18" charset="0"/>
              </a:rPr>
              <a:t>Scientists can infer past climates (warm or cold) based on the distribution and changes in plant species.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ChangeArrowheads="1"/>
          </p:cNvSpPr>
          <p:nvPr/>
        </p:nvSpPr>
        <p:spPr bwMode="auto">
          <a:xfrm>
            <a:off x="55563" y="1466850"/>
            <a:ext cx="5162550" cy="304641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Diagram showing the nature of the loess stratigraphic record. In most regions, including much of North America, Europe, and China, loess was deposited during glacial periods and soils were formed during interglacial periods. Soils that become buried by younger loess are called "paleosols."</a:t>
            </a:r>
          </a:p>
        </p:txBody>
      </p:sp>
      <p:pic>
        <p:nvPicPr>
          <p:cNvPr id="95235" name="Picture 2" descr="diagram of sand dune cross section with comparisons of the stratigraphic record and the paleoclimatic interpretation"/>
          <p:cNvPicPr>
            <a:picLocks noChangeAspect="1" noChangeArrowheads="1"/>
          </p:cNvPicPr>
          <p:nvPr/>
        </p:nvPicPr>
        <p:blipFill>
          <a:blip r:embed="rId2" cstate="print"/>
          <a:srcRect/>
          <a:stretch>
            <a:fillRect/>
          </a:stretch>
        </p:blipFill>
        <p:spPr bwMode="auto">
          <a:xfrm>
            <a:off x="5538788" y="1246188"/>
            <a:ext cx="2847975" cy="4259262"/>
          </a:xfrm>
          <a:prstGeom prst="rect">
            <a:avLst/>
          </a:prstGeom>
          <a:noFill/>
          <a:ln w="9525">
            <a:noFill/>
            <a:miter lim="800000"/>
            <a:headEnd/>
            <a:tailEnd/>
          </a:ln>
        </p:spPr>
      </p:pic>
      <p:sp>
        <p:nvSpPr>
          <p:cNvPr id="5" name="Rectangle 4"/>
          <p:cNvSpPr/>
          <p:nvPr/>
        </p:nvSpPr>
        <p:spPr>
          <a:xfrm>
            <a:off x="0" y="0"/>
            <a:ext cx="9412288" cy="523875"/>
          </a:xfrm>
          <a:prstGeom prst="rect">
            <a:avLst/>
          </a:prstGeom>
        </p:spPr>
        <p:txBody>
          <a:bodyPr>
            <a:spAutoFit/>
          </a:bodyPr>
          <a:lstStyle/>
          <a:p>
            <a:pPr>
              <a:defRPr/>
            </a:pPr>
            <a:r>
              <a:rPr lang="en-US" sz="2800" dirty="0">
                <a:effectLst>
                  <a:outerShdw blurRad="38100" dist="38100" dir="2700000" algn="tl">
                    <a:srgbClr val="000000">
                      <a:alpha val="43137"/>
                    </a:srgbClr>
                  </a:outerShdw>
                </a:effectLst>
                <a:latin typeface="Times New Roman" pitchFamily="18" charset="0"/>
                <a:cs typeface="Times New Roman" pitchFamily="18" charset="0"/>
              </a:rPr>
              <a:t>Paleoclimate implications of Aeolian Sediments</a:t>
            </a: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51520" y="188640"/>
            <a:ext cx="5976664" cy="882352"/>
          </a:xfrm>
        </p:spPr>
        <p:txBody>
          <a:bodyPr>
            <a:scene3d>
              <a:camera prst="orthographicFront"/>
              <a:lightRig rig="soft" dir="t"/>
            </a:scene3d>
            <a:sp3d prstMaterial="softEdge">
              <a:bevelT w="25400" h="25400"/>
            </a:sp3d>
          </a:bodyPr>
          <a:lstStyle/>
          <a:p>
            <a:pPr algn="l" eaLnBrk="1" fontAlgn="auto" hangingPunct="1">
              <a:spcAft>
                <a:spcPts val="0"/>
              </a:spcAft>
              <a:defRPr/>
            </a:pPr>
            <a:r>
              <a:rPr lang="en-US" sz="2800" b="1" dirty="0" smtClean="0">
                <a:latin typeface="Times New Roman" pitchFamily="18" charset="0"/>
                <a:cs typeface="Times New Roman" pitchFamily="18" charset="0"/>
              </a:rPr>
              <a:t>7. Moraines and fluvial systems</a:t>
            </a:r>
            <a:endParaRPr lang="en-US" sz="2800" b="1" dirty="0">
              <a:latin typeface="Times New Roman" pitchFamily="18" charset="0"/>
              <a:cs typeface="Times New Roman" pitchFamily="18" charset="0"/>
            </a:endParaRPr>
          </a:p>
        </p:txBody>
      </p:sp>
      <p:pic>
        <p:nvPicPr>
          <p:cNvPr id="30723" name="Picture 3" descr="figure 15-23.jpg                                               00007F18Macintosh HD                   ABA78158:"/>
          <p:cNvPicPr>
            <a:picLocks noChangeAspect="1" noChangeArrowheads="1"/>
          </p:cNvPicPr>
          <p:nvPr/>
        </p:nvPicPr>
        <p:blipFill>
          <a:blip r:embed="rId2" cstate="print"/>
          <a:srcRect l="1250" t="2364" r="2429" b="2332"/>
          <a:stretch>
            <a:fillRect/>
          </a:stretch>
        </p:blipFill>
        <p:spPr bwMode="auto">
          <a:xfrm>
            <a:off x="179388" y="1557338"/>
            <a:ext cx="3654425" cy="4505325"/>
          </a:xfrm>
          <a:prstGeom prst="rect">
            <a:avLst/>
          </a:prstGeom>
          <a:noFill/>
          <a:ln w="9525">
            <a:noFill/>
            <a:miter lim="800000"/>
            <a:headEnd/>
            <a:tailEnd/>
          </a:ln>
        </p:spPr>
      </p:pic>
      <p:pic>
        <p:nvPicPr>
          <p:cNvPr id="30724" name="Picture 2" descr="C:\Users\Rimjhim\Desktop\Desktop_19.07.2016\New folder (2)\anoop_data\desktop all\Personal\photos\Field photos  -2009\RIMG0173.JPG"/>
          <p:cNvPicPr>
            <a:picLocks noChangeAspect="1" noChangeArrowheads="1"/>
          </p:cNvPicPr>
          <p:nvPr/>
        </p:nvPicPr>
        <p:blipFill>
          <a:blip r:embed="rId3" cstate="print"/>
          <a:srcRect/>
          <a:stretch>
            <a:fillRect/>
          </a:stretch>
        </p:blipFill>
        <p:spPr bwMode="auto">
          <a:xfrm>
            <a:off x="4067175" y="1628775"/>
            <a:ext cx="4897438" cy="3671888"/>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farm4.staticflickr.com/3241/2297191644_4730617730_o_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062000"/>
            <a:ext cx="9172129" cy="5796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el 1"/>
          <p:cNvSpPr txBox="1">
            <a:spLocks/>
          </p:cNvSpPr>
          <p:nvPr/>
        </p:nvSpPr>
        <p:spPr>
          <a:xfrm>
            <a:off x="767" y="300360"/>
            <a:ext cx="9289032" cy="507503"/>
          </a:xfrm>
          <a:prstGeom prst="rect">
            <a:avLst/>
          </a:prstGeom>
        </p:spPr>
        <p:txBody>
          <a:bodyPr vert="horz" lIns="91440" tIns="45720" rIns="91440" bIns="45720" rtlCol="0" anchor="b">
            <a:no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GB" sz="3200" b="1" dirty="0" smtClean="0">
                <a:solidFill>
                  <a:schemeClr val="bg1"/>
                </a:solidFill>
                <a:latin typeface="Arial" panose="020B0604020202020204" pitchFamily="34" charset="0"/>
                <a:cs typeface="Arial" panose="020B0604020202020204" pitchFamily="34" charset="0"/>
              </a:rPr>
              <a:t/>
            </a:r>
            <a:br>
              <a:rPr lang="en-GB" sz="3200" b="1" dirty="0" smtClean="0">
                <a:solidFill>
                  <a:schemeClr val="bg1"/>
                </a:solidFill>
                <a:latin typeface="Arial" panose="020B0604020202020204" pitchFamily="34" charset="0"/>
                <a:cs typeface="Arial" panose="020B0604020202020204" pitchFamily="34" charset="0"/>
              </a:rPr>
            </a:br>
            <a:r>
              <a:rPr lang="en-GB" sz="3200" b="1" dirty="0" smtClean="0">
                <a:solidFill>
                  <a:schemeClr val="tx1"/>
                </a:solidFill>
                <a:latin typeface="Arial" panose="020B0604020202020204" pitchFamily="34" charset="0"/>
                <a:cs typeface="Arial" panose="020B0604020202020204" pitchFamily="34" charset="0"/>
              </a:rPr>
              <a:t>IDC</a:t>
            </a:r>
            <a:r>
              <a:rPr lang="en-GB" sz="3200" b="1" dirty="0" smtClean="0">
                <a:solidFill>
                  <a:schemeClr val="bg1"/>
                </a:solidFill>
                <a:latin typeface="Arial" panose="020B0604020202020204" pitchFamily="34" charset="0"/>
                <a:cs typeface="Arial" panose="020B0604020202020204" pitchFamily="34" charset="0"/>
              </a:rPr>
              <a:t>:</a:t>
            </a:r>
            <a:r>
              <a:rPr lang="en-GB" sz="3200" b="1" dirty="0" smtClean="0">
                <a:solidFill>
                  <a:schemeClr val="tx1"/>
                </a:solidFill>
                <a:latin typeface="Arial" panose="020B0604020202020204" pitchFamily="34" charset="0"/>
                <a:cs typeface="Arial" panose="020B0604020202020204" pitchFamily="34" charset="0"/>
              </a:rPr>
              <a:t>203: Introduction to Earth Sciences</a:t>
            </a:r>
            <a:endParaRPr lang="en-GB" sz="3200" b="1" dirty="0">
              <a:solidFill>
                <a:schemeClr val="tx1"/>
              </a:solidFill>
              <a:latin typeface="Arial" panose="020B0604020202020204" pitchFamily="34" charset="0"/>
              <a:cs typeface="Arial" panose="020B0604020202020204" pitchFamily="34" charset="0"/>
            </a:endParaRPr>
          </a:p>
        </p:txBody>
      </p:sp>
      <p:grpSp>
        <p:nvGrpSpPr>
          <p:cNvPr id="15" name="Group 14"/>
          <p:cNvGrpSpPr>
            <a:grpSpLocks noChangeAspect="1"/>
          </p:cNvGrpSpPr>
          <p:nvPr/>
        </p:nvGrpSpPr>
        <p:grpSpPr>
          <a:xfrm>
            <a:off x="5959974" y="6138000"/>
            <a:ext cx="3181810" cy="720000"/>
            <a:chOff x="398792" y="3937360"/>
            <a:chExt cx="4850140" cy="1097519"/>
          </a:xfrm>
        </p:grpSpPr>
        <p:grpSp>
          <p:nvGrpSpPr>
            <p:cNvPr id="11" name="Group 10"/>
            <p:cNvGrpSpPr/>
            <p:nvPr/>
          </p:nvGrpSpPr>
          <p:grpSpPr>
            <a:xfrm>
              <a:off x="398793" y="3954108"/>
              <a:ext cx="4850139" cy="1080771"/>
              <a:chOff x="1155168" y="2633724"/>
              <a:chExt cx="4850139" cy="1080771"/>
            </a:xfrm>
          </p:grpSpPr>
          <p:pic>
            <p:nvPicPr>
              <p:cNvPr id="4" name="Picture 2" descr="C:\Users\Rimjhim\Desktop\New folder (2)\anoop_data\desktop all\Personal\photos\Tsomorari-photo\DSC03213.JPG"/>
              <p:cNvPicPr>
                <a:picLocks noChangeAspect="1" noChangeArrowheads="1"/>
              </p:cNvPicPr>
              <p:nvPr/>
            </p:nvPicPr>
            <p:blipFill>
              <a:blip r:embed="rId3" cstate="print"/>
              <a:srcRect/>
              <a:stretch>
                <a:fillRect/>
              </a:stretch>
            </p:blipFill>
            <p:spPr bwMode="auto">
              <a:xfrm>
                <a:off x="2671885" y="2633724"/>
                <a:ext cx="1790844" cy="1080000"/>
              </a:xfrm>
              <a:prstGeom prst="rect">
                <a:avLst/>
              </a:prstGeom>
              <a:noFill/>
            </p:spPr>
          </p:pic>
          <p:pic>
            <p:nvPicPr>
              <p:cNvPr id="5" name="Picture 4" descr="Labeled_speleothems.jpg"/>
              <p:cNvPicPr>
                <a:picLocks noChangeAspect="1"/>
              </p:cNvPicPr>
              <p:nvPr/>
            </p:nvPicPr>
            <p:blipFill>
              <a:blip r:embed="rId4" cstate="print"/>
              <a:stretch>
                <a:fillRect/>
              </a:stretch>
            </p:blipFill>
            <p:spPr>
              <a:xfrm>
                <a:off x="1155168" y="2634495"/>
                <a:ext cx="1511250" cy="1080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460907" y="2634495"/>
                <a:ext cx="1544400" cy="1080000"/>
              </a:xfrm>
              <a:prstGeom prst="rect">
                <a:avLst/>
              </a:prstGeom>
            </p:spPr>
          </p:pic>
        </p:grpSp>
        <p:sp>
          <p:nvSpPr>
            <p:cNvPr id="8" name="Rectangle 7"/>
            <p:cNvSpPr/>
            <p:nvPr/>
          </p:nvSpPr>
          <p:spPr>
            <a:xfrm>
              <a:off x="398792" y="3937360"/>
              <a:ext cx="4850139" cy="1080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1910043" y="3937360"/>
              <a:ext cx="0" cy="1080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04532" y="3937360"/>
              <a:ext cx="0" cy="1080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1460598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26"/>
          <p:cNvSpPr>
            <a:spLocks noGrp="1" noChangeArrowheads="1"/>
          </p:cNvSpPr>
          <p:nvPr>
            <p:ph type="title"/>
          </p:nvPr>
        </p:nvSpPr>
        <p:spPr>
          <a:xfrm>
            <a:off x="411439" y="188640"/>
            <a:ext cx="1894543" cy="635989"/>
          </a:xfrm>
          <a:noFill/>
          <a:ln/>
        </p:spPr>
        <p:txBody>
          <a:bodyPr wrap="none" lIns="63398" tIns="25359" rIns="63398" bIns="25359" anchor="t">
            <a:spAutoFit/>
          </a:bodyPr>
          <a:lstStyle/>
          <a:p>
            <a:pPr>
              <a:lnSpc>
                <a:spcPct val="95000"/>
              </a:lnSpc>
            </a:pPr>
            <a:r>
              <a:rPr lang="en-US" sz="4000" b="1" cap="none" dirty="0" smtClean="0">
                <a:solidFill>
                  <a:srgbClr val="002060"/>
                </a:solidFill>
                <a:latin typeface="Arial" panose="020B0604020202020204" pitchFamily="34" charset="0"/>
                <a:cs typeface="Arial" panose="020B0604020202020204" pitchFamily="34" charset="0"/>
              </a:rPr>
              <a:t>Outline</a:t>
            </a:r>
            <a:endParaRPr lang="en-US" sz="4000" b="1" cap="none" dirty="0">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683568" y="1196752"/>
            <a:ext cx="7200800" cy="954107"/>
          </a:xfrm>
          <a:prstGeom prst="rect">
            <a:avLst/>
          </a:prstGeom>
          <a:noFill/>
        </p:spPr>
        <p:txBody>
          <a:bodyPr wrap="square" rtlCol="0">
            <a:spAutoFit/>
          </a:bodyPr>
          <a:lstStyle/>
          <a:p>
            <a:pPr marL="514350" indent="-514350" algn="just">
              <a:buFont typeface="+mj-lt"/>
              <a:buAutoNum type="arabicPeriod"/>
            </a:pPr>
            <a:r>
              <a:rPr lang="en-US" sz="2800" dirty="0" smtClean="0">
                <a:latin typeface="Arial" panose="020B0604020202020204" pitchFamily="34" charset="0"/>
                <a:cs typeface="Arial" panose="020B0604020202020204" pitchFamily="34" charset="0"/>
              </a:rPr>
              <a:t>Glacial: the work of </a:t>
            </a:r>
            <a:r>
              <a:rPr lang="en-US" sz="2800" dirty="0" smtClean="0">
                <a:latin typeface="Arial" panose="020B0604020202020204" pitchFamily="34" charset="0"/>
                <a:cs typeface="Arial" panose="020B0604020202020204" pitchFamily="34" charset="0"/>
              </a:rPr>
              <a:t>ice</a:t>
            </a:r>
            <a:endParaRPr lang="en-US" sz="2800"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838938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0" y="44624"/>
            <a:ext cx="9144000" cy="707886"/>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defRPr/>
            </a:pPr>
            <a:r>
              <a:rPr lang="en-US" sz="4000" b="1" dirty="0">
                <a:solidFill>
                  <a:srgbClr val="00B0F0"/>
                </a:solidFill>
                <a:latin typeface="+mj-lt"/>
                <a:cs typeface="Times New Roman" pitchFamily="18" charset="0"/>
              </a:rPr>
              <a:t>Glaciers: the Work of Ice</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765810"/>
            <a:ext cx="9144000" cy="609219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4908</TotalTime>
  <Words>1494</Words>
  <Application>Microsoft Office PowerPoint</Application>
  <PresentationFormat>On-screen Show (4:3)</PresentationFormat>
  <Paragraphs>300</Paragraphs>
  <Slides>60</Slides>
  <Notes>13</Notes>
  <HiddenSlides>0</HiddenSlides>
  <MMClips>0</MMClips>
  <ScaleCrop>false</ScaleCrop>
  <HeadingPairs>
    <vt:vector size="4" baseType="variant">
      <vt:variant>
        <vt:lpstr>Theme</vt:lpstr>
      </vt:variant>
      <vt:variant>
        <vt:i4>2</vt:i4>
      </vt:variant>
      <vt:variant>
        <vt:lpstr>Slide Titles</vt:lpstr>
      </vt:variant>
      <vt:variant>
        <vt:i4>60</vt:i4>
      </vt:variant>
    </vt:vector>
  </HeadingPairs>
  <TitlesOfParts>
    <vt:vector size="62" baseType="lpstr">
      <vt:lpstr>Office Theme</vt:lpstr>
      <vt:lpstr>1_Office Theme</vt:lpstr>
      <vt:lpstr>Slide 1</vt:lpstr>
      <vt:lpstr>Slide 2</vt:lpstr>
      <vt:lpstr>Wind-Borne Sediment causes deflation and abrasion</vt:lpstr>
      <vt:lpstr>Deposition Landforms of Eolian Sands</vt:lpstr>
      <vt:lpstr>Formation of loess deposits</vt:lpstr>
      <vt:lpstr>Slide 6</vt:lpstr>
      <vt:lpstr>Slide 7</vt:lpstr>
      <vt:lpstr>Outline</vt:lpstr>
      <vt:lpstr>Slide 9</vt:lpstr>
      <vt:lpstr>Glacier</vt:lpstr>
      <vt:lpstr>Types of Glaciers</vt:lpstr>
      <vt:lpstr>Types of Glaciers</vt:lpstr>
      <vt:lpstr>Types of Glaciers</vt:lpstr>
      <vt:lpstr>Types of Glaciers</vt:lpstr>
      <vt:lpstr>Types of Glaciers</vt:lpstr>
      <vt:lpstr>Greenland  Ice Cap</vt:lpstr>
      <vt:lpstr>Types of Glaciers</vt:lpstr>
      <vt:lpstr>Sentinel Range, Antarctica</vt:lpstr>
      <vt:lpstr>Variations in the Present Height  of the Snow Line</vt:lpstr>
      <vt:lpstr>Glacial growth: Accumulation</vt:lpstr>
      <vt:lpstr>Transformation of Snow to Glacial Ice</vt:lpstr>
      <vt:lpstr>Glacial shrinkage: Ablation</vt:lpstr>
      <vt:lpstr>Calving Glacier, Glacier Bay,  Alaska</vt:lpstr>
      <vt:lpstr>Glacial Budget</vt:lpstr>
      <vt:lpstr>Mechanisms of motion in glaciers</vt:lpstr>
      <vt:lpstr>Rates of motion</vt:lpstr>
      <vt:lpstr>Glacial erosion</vt:lpstr>
      <vt:lpstr>Glacial erosion</vt:lpstr>
      <vt:lpstr>Glacial erosion</vt:lpstr>
      <vt:lpstr>Glacial erosion</vt:lpstr>
      <vt:lpstr>Slide 31</vt:lpstr>
      <vt:lpstr>Glacial Landforms</vt:lpstr>
      <vt:lpstr>Glacial Landforms</vt:lpstr>
      <vt:lpstr>U-shaped Glacial Valley, Glacier National Park, Montana</vt:lpstr>
      <vt:lpstr>Glacial Landforms</vt:lpstr>
      <vt:lpstr>Slide 36</vt:lpstr>
      <vt:lpstr>Glacial Deposits</vt:lpstr>
      <vt:lpstr>Glacial Deposits</vt:lpstr>
      <vt:lpstr>Glacial Deposits</vt:lpstr>
      <vt:lpstr>Glacial Deposits</vt:lpstr>
      <vt:lpstr>Landforms by Glacial Deposits</vt:lpstr>
      <vt:lpstr>Slide 42</vt:lpstr>
      <vt:lpstr>Indicator Facies</vt:lpstr>
      <vt:lpstr>Slide 44</vt:lpstr>
      <vt:lpstr>Slide 45</vt:lpstr>
      <vt:lpstr>Slide 46</vt:lpstr>
      <vt:lpstr>Slide 47</vt:lpstr>
      <vt:lpstr>Slide 48</vt:lpstr>
      <vt:lpstr>Ice Cores</vt:lpstr>
      <vt:lpstr>Ice Cores</vt:lpstr>
      <vt:lpstr>The Vostok Ice Core</vt:lpstr>
      <vt:lpstr>Dating Ice Cores</vt:lpstr>
      <vt:lpstr>Dating Ice Cores</vt:lpstr>
      <vt:lpstr>1. Coral Reefs</vt:lpstr>
      <vt:lpstr>2. Ice Cores</vt:lpstr>
      <vt:lpstr>3. Tree Rings</vt:lpstr>
      <vt:lpstr>4.Stalagmites</vt:lpstr>
      <vt:lpstr>5. Sediment Cores</vt:lpstr>
      <vt:lpstr>Pollen</vt:lpstr>
      <vt:lpstr>7. Moraines and fluvial systems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Streams: transport to the ocean</dc:title>
  <dc:creator>Rimjhim</dc:creator>
  <cp:lastModifiedBy>Rimjhim</cp:lastModifiedBy>
  <cp:revision>105</cp:revision>
  <dcterms:created xsi:type="dcterms:W3CDTF">2016-02-23T05:36:22Z</dcterms:created>
  <dcterms:modified xsi:type="dcterms:W3CDTF">2019-03-08T06:28:13Z</dcterms:modified>
</cp:coreProperties>
</file>